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9" r:id="rId3"/>
  </p:sldMasterIdLst>
  <p:notesMasterIdLst>
    <p:notesMasterId r:id="rId10"/>
  </p:notesMasterIdLst>
  <p:sldIdLst>
    <p:sldId id="263" r:id="rId4"/>
    <p:sldId id="260" r:id="rId5"/>
    <p:sldId id="257" r:id="rId6"/>
    <p:sldId id="258" r:id="rId7"/>
    <p:sldId id="261" r:id="rId8"/>
    <p:sldId id="264" r:id="rId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257" autoAdjust="0"/>
  </p:normalViewPr>
  <p:slideViewPr>
    <p:cSldViewPr>
      <p:cViewPr varScale="1">
        <p:scale>
          <a:sx n="120" d="100"/>
          <a:sy n="120" d="100"/>
        </p:scale>
        <p:origin x="-137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C1885-911F-4BCD-B89A-A78F555422B5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49698-4ACB-4816-91AA-243908148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958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49698-4ACB-4816-91AA-24390814811E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49698-4ACB-4816-91AA-24390814811E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49698-4ACB-4816-91AA-24390814811E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мои документы\Мои документы\РАМС\ДОКЛАДЫ\ДОКЛАДЫ 2020\оформление шаблона овк\Элементы оформления_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5" y="-1"/>
            <a:ext cx="9086996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5902424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914650"/>
            <a:ext cx="5904656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493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A6191EB-B94A-400B-8B80-8FD8C4D39C0A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25CA26F-5F14-46A5-A607-81E066B72F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118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A6191EB-B94A-400B-8B80-8FD8C4D39C0A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25CA26F-5F14-46A5-A607-81E066B72F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437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A6191EB-B94A-400B-8B80-8FD8C4D39C0A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25CA26F-5F14-46A5-A607-81E066B72F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814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26197F7-7221-44C3-A79E-C4757193B64B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864DB72-3E5D-41AF-9083-2B73712113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736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26197F7-7221-44C3-A79E-C4757193B64B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864DB72-3E5D-41AF-9083-2B73712113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002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26197F7-7221-44C3-A79E-C4757193B64B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864DB72-3E5D-41AF-9083-2B73712113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025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26197F7-7221-44C3-A79E-C4757193B64B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864DB72-3E5D-41AF-9083-2B73712113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872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26197F7-7221-44C3-A79E-C4757193B64B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864DB72-3E5D-41AF-9083-2B73712113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751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26197F7-7221-44C3-A79E-C4757193B64B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864DB72-3E5D-41AF-9083-2B73712113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906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26197F7-7221-44C3-A79E-C4757193B64B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864DB72-3E5D-41AF-9083-2B73712113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5481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26197F7-7221-44C3-A79E-C4757193B64B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864DB72-3E5D-41AF-9083-2B73712113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78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:\мои документы\Мои документы\РАМС\ДОКЛАДЫ\ДОКЛАДЫ 2020\оформление шаблона овк\Элементы оформления_02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5" y="-1"/>
            <a:ext cx="9086996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мои документы\Мои документы\РАМС\ДОКЛАДЫ\ДОКЛАДЫ 2020\оформление шаблона овк\Элементы оформления_01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093"/>
            <a:ext cx="9145991" cy="517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22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3074" name="Picture 2" descr="K:\мои документы\Мои документы\РАМС\ДОКЛАДЫ\ДОКЛАДЫ 2020\оформление шаблона овк\Элементы оформления_03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28"/>
            <a:ext cx="9144000" cy="512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15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7" r:id="rId5"/>
    <p:sldLayoutId id="2147483678" r:id="rId6"/>
    <p:sldLayoutId id="2147483679" r:id="rId7"/>
    <p:sldLayoutId id="2147483680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71550"/>
            <a:ext cx="6982544" cy="295232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ОТЧЕТ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секции РАМС 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«Сестринское дело в онкологии» 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sz="31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851670"/>
            <a:ext cx="5904656" cy="131445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 </a:t>
            </a:r>
          </a:p>
          <a:p>
            <a:endParaRPr lang="ru-RU" sz="2400" b="1" dirty="0" smtClean="0">
              <a:solidFill>
                <a:schemeClr val="tx2"/>
              </a:solidFill>
            </a:endParaRPr>
          </a:p>
          <a:p>
            <a:endParaRPr lang="ru-RU" sz="2400" b="1" dirty="0" smtClean="0">
              <a:solidFill>
                <a:schemeClr val="tx2"/>
              </a:solidFill>
            </a:endParaRPr>
          </a:p>
          <a:p>
            <a:endParaRPr lang="ru-RU" sz="2400" b="1" dirty="0" smtClean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6" y="4622187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2021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8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3656" t="20553" r="28569" b="17791"/>
          <a:stretch>
            <a:fillRect/>
          </a:stretch>
        </p:blipFill>
        <p:spPr bwMode="auto">
          <a:xfrm>
            <a:off x="59381" y="699469"/>
            <a:ext cx="7248923" cy="4349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7495"/>
            <a:ext cx="6840760" cy="72008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Специализированная секция  РАМС «Сестринское дело в онкологии»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7504" y="4474088"/>
            <a:ext cx="648072" cy="432048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1979712" y="3219822"/>
            <a:ext cx="720080" cy="144016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</a:rPr>
              <a:t>Тюмень</a:t>
            </a:r>
            <a:endParaRPr lang="ru-RU" sz="11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4067944" y="2931790"/>
            <a:ext cx="720080" cy="216024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</a:rPr>
              <a:t>Якутск</a:t>
            </a:r>
            <a:endParaRPr lang="ru-RU" sz="11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1115616" y="2499742"/>
            <a:ext cx="720080" cy="144016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</a:rPr>
              <a:t>Москва</a:t>
            </a:r>
            <a:endParaRPr lang="ru-RU" sz="11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971600" y="1851670"/>
            <a:ext cx="855712" cy="368424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</a:rPr>
              <a:t>Санкт-Петербург</a:t>
            </a:r>
            <a:endParaRPr lang="ru-RU" sz="11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2123728" y="3507854"/>
            <a:ext cx="576064" cy="144016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</a:rPr>
              <a:t>Омск</a:t>
            </a:r>
            <a:endParaRPr lang="ru-RU" sz="11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755576" y="2643758"/>
            <a:ext cx="648072" cy="144016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</a:rPr>
              <a:t>Брянск</a:t>
            </a:r>
            <a:endParaRPr lang="ru-RU" sz="11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1403648" y="2643758"/>
            <a:ext cx="792088" cy="144016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</a:rPr>
              <a:t>Иваново</a:t>
            </a:r>
            <a:endParaRPr lang="ru-RU" sz="11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827584" y="3219822"/>
            <a:ext cx="864096" cy="144016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</a:rPr>
              <a:t>Волгоград</a:t>
            </a:r>
            <a:endParaRPr lang="ru-RU" sz="11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>
            <a:off x="1115616" y="3363838"/>
            <a:ext cx="792088" cy="144016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</a:rPr>
              <a:t>Оренбург</a:t>
            </a:r>
            <a:endParaRPr lang="ru-RU" sz="11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99592" y="4366076"/>
            <a:ext cx="2880320" cy="648072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специалистов из разных регионов 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870532" y="4443958"/>
            <a:ext cx="648072" cy="432048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608004" y="4351412"/>
            <a:ext cx="2880320" cy="792088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заседания в </a:t>
            </a:r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онлайн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формате через систему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zoom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04361" y="103994"/>
            <a:ext cx="4607799" cy="123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г. Санкт – Петербург</a:t>
            </a:r>
          </a:p>
          <a:p>
            <a:pPr marL="0" lvl="0" indent="0"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Сестринская сессия в рамках международного онкологического форума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«Белые Ночи»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более </a:t>
            </a:r>
          </a:p>
          <a:p>
            <a:pPr marL="0" lvl="0" indent="0"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170 онлайн - участников из разных регионов 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62619" y="3462848"/>
            <a:ext cx="42174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dirty="0" smtClean="0">
                <a:latin typeface="Arial" pitchFamily="34" charset="0"/>
                <a:cs typeface="Arial" pitchFamily="34" charset="0"/>
              </a:rPr>
              <a:t>Всероссийская онлайн конференция РАМС «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Tempora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mutantur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et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nos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mutamur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in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illis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 Времена меняются, и мы меняемся вместе с ними. Сестринская служба в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онкологии»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362619" y="1500824"/>
            <a:ext cx="4217493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0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г. Москва</a:t>
            </a:r>
          </a:p>
          <a:p>
            <a:pPr lvl="0">
              <a:spcBef>
                <a:spcPct val="20000"/>
              </a:spcBef>
              <a:tabLst>
                <a:tab pos="0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Сестринская сессия в рамках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IV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Международного Форума онкологии и радиотерапии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(выступили спикеры из Иркутска, Якутии, Тюмени, Москвы и Московской области), более 200 участников в гибридном формате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0" y="339502"/>
            <a:ext cx="1331640" cy="72008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20.06.2021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0" y="1923678"/>
            <a:ext cx="1331640" cy="72008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20.09.2021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24.09.2021 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0" y="3579862"/>
            <a:ext cx="1331640" cy="72008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24.09.2021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3119919"/>
            <a:ext cx="2016224" cy="1463163"/>
          </a:xfrm>
          <a:prstGeom prst="rect">
            <a:avLst/>
          </a:prstGeom>
        </p:spPr>
      </p:pic>
      <p:pic>
        <p:nvPicPr>
          <p:cNvPr id="13" name="Picture 3" descr="C:\Users\дом\Desktop\от Зарубиной_отчеты регионов_2021\PHOTO-2021-09-23-20-59-13.jpg"/>
          <p:cNvPicPr>
            <a:picLocks noChangeAspect="1" noChangeArrowheads="1"/>
          </p:cNvPicPr>
          <p:nvPr/>
        </p:nvPicPr>
        <p:blipFill>
          <a:blip r:embed="rId4" cstate="print"/>
          <a:srcRect l="5837" t="25944" r="22168" b="11790"/>
          <a:stretch>
            <a:fillRect/>
          </a:stretch>
        </p:blipFill>
        <p:spPr bwMode="auto">
          <a:xfrm>
            <a:off x="5580112" y="1684673"/>
            <a:ext cx="1938337" cy="12573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08599"/>
            <a:ext cx="1938337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5486"/>
            <a:ext cx="6912768" cy="720080"/>
          </a:xfrm>
          <a:noFill/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Региональные акции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посвящённые </a:t>
            </a:r>
            <a:r>
              <a:rPr lang="ru-RU" sz="1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«Всемирному дню борьбы против рака» </a:t>
            </a:r>
            <a:endParaRPr lang="ru-RU" sz="14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51520" y="843558"/>
            <a:ext cx="7632848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  Более 2020 медицинских работников и 43 волонтера, в том числе волонтеры «серебряного возраста» </a:t>
            </a:r>
            <a:r>
              <a:rPr lang="ru-RU" sz="1200" dirty="0" smtClean="0"/>
              <a:t>охват населения составил  24832 человек</a:t>
            </a:r>
          </a:p>
          <a:p>
            <a:pPr lvl="0">
              <a:spcBef>
                <a:spcPct val="20000"/>
              </a:spcBef>
              <a:defRPr/>
            </a:pPr>
            <a:r>
              <a:rPr lang="ru-RU" sz="1200" dirty="0" smtClean="0"/>
              <a:t>  Участие </a:t>
            </a:r>
            <a:r>
              <a:rPr lang="ru-RU" sz="1200" dirty="0"/>
              <a:t>в подготовке и проведении мероприятий к Всемирному дню борьбы против рака в феврале 2021 года (буклеты, беседы с пациентами и их родственниками, посетителями </a:t>
            </a:r>
            <a:r>
              <a:rPr lang="ru-RU" sz="1200" dirty="0" err="1"/>
              <a:t>ЦАОПов</a:t>
            </a:r>
            <a:r>
              <a:rPr lang="ru-RU" sz="1200" dirty="0"/>
              <a:t>, акция в ОВЭД: скрининг рака кишечника с помощью капсульной эндоскопии; работа в </a:t>
            </a:r>
            <a:r>
              <a:rPr lang="ru-RU" sz="1200" dirty="0" err="1"/>
              <a:t>соц.сетях</a:t>
            </a:r>
            <a:r>
              <a:rPr lang="ru-RU" sz="1200" dirty="0"/>
              <a:t> ЛОКОД (информация в группах </a:t>
            </a:r>
            <a:r>
              <a:rPr lang="ru-RU" sz="1200" dirty="0" err="1"/>
              <a:t>вконтакте</a:t>
            </a:r>
            <a:r>
              <a:rPr lang="ru-RU" sz="1200" dirty="0"/>
              <a:t>, </a:t>
            </a:r>
            <a:r>
              <a:rPr lang="ru-RU" sz="1200" dirty="0" err="1"/>
              <a:t>инстаграмме</a:t>
            </a:r>
            <a:r>
              <a:rPr lang="ru-RU" sz="1200" dirty="0"/>
              <a:t>, </a:t>
            </a:r>
            <a:r>
              <a:rPr lang="ru-RU" sz="1200" dirty="0" err="1"/>
              <a:t>фейсбуке</a:t>
            </a:r>
            <a:r>
              <a:rPr lang="ru-RU" sz="1200" dirty="0" smtClean="0"/>
              <a:t>)</a:t>
            </a:r>
          </a:p>
          <a:p>
            <a:pPr lvl="0">
              <a:spcBef>
                <a:spcPct val="20000"/>
              </a:spcBef>
              <a:defRPr/>
            </a:pPr>
            <a:r>
              <a:rPr lang="ru-RU" sz="1200" dirty="0" smtClean="0"/>
              <a:t>  Проведение </a:t>
            </a:r>
            <a:r>
              <a:rPr lang="ru-RU" sz="1200" dirty="0"/>
              <a:t>мероприятий по безопасной химиотерапии, использование плакатов РАМС ко Дню безопасности </a:t>
            </a:r>
            <a:r>
              <a:rPr lang="ru-RU" sz="1200" dirty="0" smtClean="0"/>
              <a:t> </a:t>
            </a:r>
            <a:r>
              <a:rPr lang="ru-RU" sz="1200" dirty="0"/>
              <a:t>пациента, работа в </a:t>
            </a:r>
            <a:r>
              <a:rPr lang="ru-RU" sz="1200" dirty="0" err="1"/>
              <a:t>соц.сетях</a:t>
            </a:r>
            <a:r>
              <a:rPr lang="ru-RU" sz="1200" dirty="0"/>
              <a:t> диспансера, рассмотрение в беседах с пациентами и их </a:t>
            </a:r>
            <a:r>
              <a:rPr lang="ru-RU" sz="1200" dirty="0" smtClean="0"/>
              <a:t>родственниками </a:t>
            </a:r>
            <a:r>
              <a:rPr lang="ru-RU" sz="1200" dirty="0"/>
              <a:t>вопросов, </a:t>
            </a:r>
            <a:r>
              <a:rPr lang="ru-RU" sz="1200" dirty="0" smtClean="0"/>
              <a:t>  </a:t>
            </a:r>
            <a:r>
              <a:rPr lang="ru-RU" sz="1200" dirty="0"/>
              <a:t>связанных с онкологическими заболеваниями, Covid-19 и </a:t>
            </a:r>
            <a:r>
              <a:rPr lang="ru-RU" sz="1200" dirty="0" smtClean="0"/>
              <a:t>вакцинацией</a:t>
            </a:r>
          </a:p>
          <a:p>
            <a:pPr lvl="0">
              <a:spcBef>
                <a:spcPct val="20000"/>
              </a:spcBef>
              <a:defRPr/>
            </a:pPr>
            <a:r>
              <a:rPr lang="ru-RU" sz="1200" dirty="0" smtClean="0"/>
              <a:t>   БРОО </a:t>
            </a:r>
            <a:r>
              <a:rPr lang="ru-RU" sz="1200" dirty="0"/>
              <a:t>«Ассоциация сестринского персонала </a:t>
            </a:r>
            <a:r>
              <a:rPr lang="ru-RU" sz="1200" dirty="0" err="1" smtClean="0"/>
              <a:t>Брянщины»к</a:t>
            </a:r>
            <a:r>
              <a:rPr lang="ru-RU" sz="1200" dirty="0" smtClean="0"/>
              <a:t> «Всемирному дню </a:t>
            </a:r>
            <a:r>
              <a:rPr lang="ru-RU" sz="1200" dirty="0"/>
              <a:t>борьбы против рака» в2021 году </a:t>
            </a:r>
            <a:r>
              <a:rPr lang="ru-RU" sz="1200" dirty="0" smtClean="0"/>
              <a:t>опубликованы </a:t>
            </a:r>
            <a:r>
              <a:rPr lang="ru-RU" sz="1200" dirty="0"/>
              <a:t>2 статьи в  районных газетах «Рак не появляется внезапно», </a:t>
            </a:r>
            <a:r>
              <a:rPr lang="ru-RU" sz="1200" dirty="0" smtClean="0"/>
              <a:t>«Профилактика </a:t>
            </a:r>
            <a:r>
              <a:rPr lang="ru-RU" sz="1200" dirty="0" err="1"/>
              <a:t>онкозаболеваний</a:t>
            </a:r>
            <a:r>
              <a:rPr lang="ru-RU" sz="1200" dirty="0"/>
              <a:t>».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1300" dirty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13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13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13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-66757" y="4657806"/>
            <a:ext cx="2016224" cy="58291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Акция</a:t>
            </a:r>
            <a:r>
              <a:rPr kumimoji="0" lang="ru-RU" sz="8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посвященная профилактике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рака молочной железы </a:t>
            </a:r>
            <a:r>
              <a:rPr kumimoji="0" lang="ru-RU" sz="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«Розовая ленточка»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C:\Users\дом\Desktop\МЕДгород\секция по онкологии\акция _лиловая ленточка_2020\отчет_2020\Всемирный день борьбы с раком\ОБ 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226402"/>
            <a:ext cx="1440160" cy="144016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14065"/>
            <a:ext cx="2591890" cy="290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49467" y="4720997"/>
            <a:ext cx="250260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/>
              <a:t>«ДОУ-ШКОЛА-МЕДКОЛЛЕДЖ-БОЛЬНИЦА</a:t>
            </a:r>
            <a:r>
              <a:rPr lang="ru-RU" sz="1000" dirty="0"/>
              <a:t>»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075" y="3171529"/>
            <a:ext cx="2088232" cy="156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613" y="3213465"/>
            <a:ext cx="2222639" cy="148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757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Обмен опытом</a:t>
            </a:r>
            <a:endParaRPr lang="ru-RU" dirty="0"/>
          </a:p>
        </p:txBody>
      </p:sp>
      <p:pic>
        <p:nvPicPr>
          <p:cNvPr id="3074" name="Picture 2" descr="C:\Users\дом\Desktop\от Зарубиной_отчеты регионов_2021\PHOTO-2021-09-23-01-53-30 (1).jpg"/>
          <p:cNvPicPr>
            <a:picLocks noChangeAspect="1" noChangeArrowheads="1"/>
          </p:cNvPicPr>
          <p:nvPr/>
        </p:nvPicPr>
        <p:blipFill>
          <a:blip r:embed="rId3" cstate="print"/>
          <a:srcRect t="24974" b="15088"/>
          <a:stretch>
            <a:fillRect/>
          </a:stretch>
        </p:blipFill>
        <p:spPr bwMode="auto">
          <a:xfrm>
            <a:off x="1475656" y="788860"/>
            <a:ext cx="4922084" cy="221493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7864" y="3435846"/>
            <a:ext cx="3996444" cy="150660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Делегации из Якутии и Тюменской области  с целью обмена опытом посетили одно из ведущих учреждений онкологического профиля - Московский научно-исследовательский институт им П.А. Герцена.</a:t>
            </a: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9822"/>
            <a:ext cx="2541019" cy="3777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35896" y="248741"/>
            <a:ext cx="38519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Серьезным </a:t>
            </a:r>
            <a:r>
              <a:rPr lang="ru-RU" dirty="0"/>
              <a:t>стимулом в развитии инновационной деятельности специалистов сестринского дела стала обмен опытом с коллегами других онкологических клиник. </a:t>
            </a:r>
            <a:r>
              <a:rPr lang="ru-RU" dirty="0" smtClean="0"/>
              <a:t>                             Наши </a:t>
            </a:r>
            <a:r>
              <a:rPr lang="ru-RU" dirty="0"/>
              <a:t>коллеги посетили Московский научно-исследовательский институт им П.А. Герцена одно из ведущих научных и лечебно-профилактических учреждений онкологического профиля в стране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  Ознакомились </a:t>
            </a:r>
            <a:r>
              <a:rPr lang="ru-RU" dirty="0"/>
              <a:t>с организацией работы сестринского персонала клиники. Им была продемонстрирована структура и практическая деятельность медицинских сестер.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4041"/>
            <a:ext cx="3240360" cy="458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17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 Шаблон РАМС презентация</Template>
  <TotalTime>298</TotalTime>
  <Words>388</Words>
  <Application>Microsoft Office PowerPoint</Application>
  <PresentationFormat>Экран (16:9)</PresentationFormat>
  <Paragraphs>51</Paragraphs>
  <Slides>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Тема Office</vt:lpstr>
      <vt:lpstr>Специальное оформление</vt:lpstr>
      <vt:lpstr>1_Специальное оформление</vt:lpstr>
      <vt:lpstr> ОТЧЕТ секции РАМС   «Сестринское дело в онкологии»    </vt:lpstr>
      <vt:lpstr>Презентация PowerPoint</vt:lpstr>
      <vt:lpstr>Презентация PowerPoint</vt:lpstr>
      <vt:lpstr>Презентация PowerPoint</vt:lpstr>
      <vt:lpstr>Обмен опытом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Толмачева Ирина Валерьевна</dc:creator>
  <cp:lastModifiedBy>Natasha</cp:lastModifiedBy>
  <cp:revision>36</cp:revision>
  <dcterms:created xsi:type="dcterms:W3CDTF">2021-12-13T05:10:45Z</dcterms:created>
  <dcterms:modified xsi:type="dcterms:W3CDTF">2021-12-21T06:49:37Z</dcterms:modified>
</cp:coreProperties>
</file>