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7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66" r:id="rId15"/>
    <p:sldId id="269" r:id="rId16"/>
    <p:sldId id="270" r:id="rId17"/>
    <p:sldId id="261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8F76FB-9613-484D-A299-FFE8E14293D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B19B6-6E2A-4356-8968-8F05CF23C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53E9-A28B-464A-A5FF-717D0310A1D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4405-4AE9-4B87-93D3-F75C9E34E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9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60A2-49E6-4617-B6C5-D3B057501FD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5028-1E67-4C0C-8BBF-0AA808209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2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724D-D022-4806-98C2-13C385706BF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B3D3-8299-48AB-989E-55BE3EE1D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8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6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5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2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7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6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38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0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1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2A3A-E295-43BC-B8D6-554636CCDDF9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82C5-AFB7-4EAA-915F-073EFFEE1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1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5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48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21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9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79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75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15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5F34-E1BD-46D0-8AEE-9F8703A0823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3657-C79C-4A04-8671-492966A83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8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97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4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6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9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22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13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04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97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51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8C7F-9850-4345-B05C-0F7245DD3EB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5B33-9604-4939-8222-9A0D14433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0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6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60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49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42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9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AC70-6870-4C00-9ED3-64A34D70210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40D4-5603-4515-BDC2-D74AD55CE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3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33C3-2EB1-4873-82A4-55B4C40E37E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FA5F-7FE5-4913-B42F-011F9C419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6D78-9B68-4CAD-8F07-18369BEBA7C9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6419-4121-46C9-8E6A-AA9A658C5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2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C168-95CA-4A01-98A4-D63BE79DAC8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299D-E1A3-4A37-8F5D-5FA3BE3A7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5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BA5E-31FE-4D39-8C69-BB9949A3FCC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AE9-5E95-49FF-8DBE-C0B4E209D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69B81-7CA5-4E3C-B87E-26809B3715D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8AE3DC-C2A7-48F6-93AE-F084BDC09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3" descr="K:\мои документы\Мои документы\РАМС\00 ЮБИЛЕЙНЫЙ ГОД РАМС 2022\РАМС ЮБИЛЕЙНОЕ ОФОРМЛЕНИЕ\Элемент__Верхний левый уголок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:\мои документы\Мои документы\РАМС\00 ЮБИЛЕЙНЫЙ ГОД РАМС 2022\РАМС ЮБИЛЕЙНОЕ ОФОРМЛЕНИЕ\Элемент__Нижний правый уголок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300538"/>
            <a:ext cx="17732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:\мои документы\Мои документы\РАМС\00 ЮБИЛЕЙНЫЙ ГОД РАМС 2022\РАМС ЮБИЛЕЙНОЕ ОФОРМЛЕНИЕ\Для презентаций_30 лет РАМС_0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9"/>
          <a:stretch>
            <a:fillRect/>
          </a:stretch>
        </p:blipFill>
        <p:spPr bwMode="auto">
          <a:xfrm>
            <a:off x="7451725" y="0"/>
            <a:ext cx="169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B8CF-D3D4-42AD-A3C1-32647119D5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4516-3EFC-4F9E-A32D-4A9CFD68023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K:\мои документы\Мои документы\РАМС\00 ЮБИЛЕЙНЫЙ ГОД РАМС 2022\РАМС ЮБИЛЕЙНОЕ ОФОРМЛЕНИЕ\Элемент__Нижний правый уголок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1975"/>
            <a:ext cx="1619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:\мои документы\Мои документы\РАМС\00 ЮБИЛЕЙНЫЙ ГОД РАМС 2022\РАМС ЮБИЛЕЙНОЕ ОФОРМЛЕНИЕ\Для презентаций_30 лет РАМС_0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9"/>
          <a:stretch>
            <a:fillRect/>
          </a:stretch>
        </p:blipFill>
        <p:spPr bwMode="auto">
          <a:xfrm>
            <a:off x="7451725" y="0"/>
            <a:ext cx="1692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0150-A60E-47BB-94E9-507BE46FF074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19A7-13E5-48A6-A8C2-B2434FE2B6D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K:\мои документы\Мои документы\РАМС\00 ЮБИЛЕЙНЫЙ ГОД РАМС 2022\РАМС ЮБИЛЕЙНОЕ ОФОРМЛЕНИЕ\Элемент__Нижний правый уголок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1975"/>
            <a:ext cx="1619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:\мои документы\Мои документы\РАМС\00 ЮБИЛЕЙНЫЙ ГОД РАМС 2022\РАМС ЮБИЛЕЙНОЕ ОФОРМЛЕНИЕ\Эмблема_30 лет РАМС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63" y="30125"/>
            <a:ext cx="206673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2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D70C-C60F-4927-B215-5331205DA8F0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7C17-4976-491E-9019-EE583C5F925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6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мои документы\Мои документы\РАМС\00 ЮБИЛЕЙНЫЙ ГОД РАМС 2022\РАМС ЮБИЛЕЙНОЕ ОФОРМЛЕНИЕ\Для презентаций_30 лет РАМС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"/>
          <a:stretch>
            <a:fillRect/>
          </a:stretch>
        </p:blipFill>
        <p:spPr bwMode="auto">
          <a:xfrm>
            <a:off x="793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>
          <a:xfrm>
            <a:off x="1187624" y="1203598"/>
            <a:ext cx="7128792" cy="2448271"/>
          </a:xfrm>
        </p:spPr>
        <p:txBody>
          <a:bodyPr/>
          <a:lstStyle/>
          <a:p>
            <a:r>
              <a:rPr lang="ru-RU" altLang="ru-RU" dirty="0">
                <a:solidFill>
                  <a:schemeClr val="tx2"/>
                </a:solidFill>
              </a:rPr>
              <a:t>Отчет </a:t>
            </a: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специализированной секции РАМС «Сестринское дело</a:t>
            </a: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dirty="0">
                <a:solidFill>
                  <a:schemeClr val="tx2"/>
                </a:solidFill>
              </a:rPr>
              <a:t> в психиатрии»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3795886"/>
            <a:ext cx="4896544" cy="43321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2022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709191"/>
          </a:xfrm>
        </p:spPr>
        <p:txBody>
          <a:bodyPr/>
          <a:lstStyle/>
          <a:p>
            <a:r>
              <a:rPr lang="ru-RU" sz="2800" dirty="0" smtClean="0"/>
              <a:t>Образ медицинской сестры психиатрической службы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059582"/>
            <a:ext cx="5616624" cy="3960440"/>
          </a:xfrm>
        </p:spPr>
        <p:txBody>
          <a:bodyPr/>
          <a:lstStyle/>
          <a:p>
            <a:r>
              <a:rPr lang="ru-RU" sz="2000" dirty="0" smtClean="0"/>
              <a:t>Опрос медсестер психиатрической службы с целью выявить собирательный образ медсестры психиатрии, в анкетировании приняли участие 623 человека</a:t>
            </a:r>
          </a:p>
          <a:p>
            <a:r>
              <a:rPr lang="ru-RU" sz="2000" dirty="0" smtClean="0"/>
              <a:t>Впереди еще два этапа анкетирования</a:t>
            </a:r>
          </a:p>
          <a:p>
            <a:r>
              <a:rPr lang="ru-RU" sz="2000" dirty="0" smtClean="0"/>
              <a:t>Забегая вперед, скажем, что в результате анкетирования выяснилось, что 74% респондентов считают свою профессию престижной, 9 % респондентов имеют высшее образование (</a:t>
            </a:r>
            <a:r>
              <a:rPr lang="ru-RU" sz="2000" dirty="0" err="1" smtClean="0"/>
              <a:t>специалитет</a:t>
            </a:r>
            <a:r>
              <a:rPr lang="ru-RU" sz="2000" dirty="0" smtClean="0"/>
              <a:t>, </a:t>
            </a:r>
            <a:r>
              <a:rPr lang="ru-RU" sz="2000" dirty="0" err="1" smtClean="0"/>
              <a:t>бакалавриат</a:t>
            </a:r>
            <a:r>
              <a:rPr lang="ru-RU" sz="2000" dirty="0" smtClean="0"/>
              <a:t>, магистратуру), 46% имеют высшую квалификационную категорию</a:t>
            </a:r>
            <a:endParaRPr lang="ru-RU" sz="20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8656"/>
            <a:ext cx="2952328" cy="4474845"/>
          </a:xfrm>
        </p:spPr>
      </p:pic>
    </p:spTree>
    <p:extLst>
      <p:ext uri="{BB962C8B-B14F-4D97-AF65-F5344CB8AC3E}">
        <p14:creationId xmlns:p14="http://schemas.microsoft.com/office/powerpoint/2010/main" val="23572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21 сентября - день распространения информации</a:t>
            </a:r>
            <a:br>
              <a:rPr lang="ru-RU" sz="2400" dirty="0"/>
            </a:br>
            <a:r>
              <a:rPr lang="ru-RU" sz="2400" dirty="0"/>
              <a:t> о болезни Альцгеймера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4248472" cy="3675856"/>
          </a:xfrm>
        </p:spPr>
        <p:txBody>
          <a:bodyPr/>
          <a:lstStyle/>
          <a:p>
            <a:r>
              <a:rPr lang="ru-RU" sz="1600" dirty="0" smtClean="0"/>
              <a:t>Выпущены: </a:t>
            </a:r>
            <a:r>
              <a:rPr lang="ru-RU" sz="1600" dirty="0"/>
              <a:t>памятки, </a:t>
            </a:r>
            <a:r>
              <a:rPr lang="ru-RU" sz="1600" dirty="0" smtClean="0"/>
              <a:t>буклеты, плакаты</a:t>
            </a:r>
            <a:r>
              <a:rPr lang="ru-RU" sz="1600" dirty="0"/>
              <a:t>, санитарные бюллетени</a:t>
            </a:r>
          </a:p>
          <a:p>
            <a:r>
              <a:rPr lang="ru-RU" sz="1600" dirty="0"/>
              <a:t>Оформлены уголки здоровья</a:t>
            </a:r>
          </a:p>
          <a:p>
            <a:r>
              <a:rPr lang="ru-RU" sz="1600" dirty="0"/>
              <a:t>Проведены: </a:t>
            </a:r>
            <a:r>
              <a:rPr lang="ru-RU" sz="1600" dirty="0" smtClean="0"/>
              <a:t>беседы с населением, пациентами и их родственниками </a:t>
            </a:r>
            <a:endParaRPr lang="ru-RU" sz="1600" dirty="0"/>
          </a:p>
          <a:p>
            <a:r>
              <a:rPr lang="ru-RU" sz="1600" dirty="0" smtClean="0"/>
              <a:t>Акция </a:t>
            </a:r>
            <a:r>
              <a:rPr lang="ru-RU" sz="1600" dirty="0"/>
              <a:t>привлекла внимание населения, повысила степень информированности о болезни </a:t>
            </a:r>
            <a:r>
              <a:rPr lang="ru-RU" sz="1600" dirty="0" smtClean="0"/>
              <a:t>Альцгеймера</a:t>
            </a:r>
            <a:endParaRPr lang="ru-RU" sz="1600" dirty="0"/>
          </a:p>
          <a:p>
            <a:r>
              <a:rPr lang="ru-RU" sz="1600" dirty="0"/>
              <a:t>В результате </a:t>
            </a:r>
            <a:r>
              <a:rPr lang="ru-RU" sz="1600" dirty="0" smtClean="0"/>
              <a:t>акции </a:t>
            </a:r>
            <a:r>
              <a:rPr lang="ru-RU" sz="1600" dirty="0"/>
              <a:t>медицинские сестры получили положительные отзывы. </a:t>
            </a:r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31590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1034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7200800" cy="1296144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</a:rPr>
              <a:t>Общероссийская конференция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«Психическое здоровье для каждого»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94861"/>
            <a:ext cx="2088031" cy="2784043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63638"/>
            <a:ext cx="4038600" cy="3394472"/>
          </a:xfrm>
        </p:spPr>
        <p:txBody>
          <a:bodyPr/>
          <a:lstStyle/>
          <a:p>
            <a:r>
              <a:rPr lang="ru-RU" dirty="0" smtClean="0"/>
              <a:t>Приняли участие специалисты из Томской области, Республики Карелия, Санкт-Петербурга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7854"/>
            <a:ext cx="2088232" cy="278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07" y="3147814"/>
            <a:ext cx="1437849" cy="1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840760" cy="637183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23 декабря состоится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: «Психосоциальный аспект реабилитации в психиатрии»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98396"/>
            <a:ext cx="2880320" cy="3807156"/>
          </a:xfrm>
        </p:spPr>
      </p:pic>
    </p:spTree>
    <p:extLst>
      <p:ext uri="{BB962C8B-B14F-4D97-AF65-F5344CB8AC3E}">
        <p14:creationId xmlns:p14="http://schemas.microsoft.com/office/powerpoint/2010/main" val="25943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339752" y="206375"/>
            <a:ext cx="6347048" cy="85725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3" y="1200150"/>
            <a:ext cx="4525433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7355160" cy="720080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2 апреля – акция «Зажги синим»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День распространения информации об аутизме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5566"/>
            <a:ext cx="4067944" cy="31460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/>
              <a:t>Проведен </a:t>
            </a:r>
            <a:r>
              <a:rPr lang="ru-RU" sz="1400" dirty="0" err="1"/>
              <a:t>флешмоб</a:t>
            </a:r>
            <a:r>
              <a:rPr lang="ru-RU" sz="1400" dirty="0"/>
              <a:t> в социальных сетях с </a:t>
            </a:r>
            <a:r>
              <a:rPr lang="ru-RU" sz="1400" dirty="0" err="1"/>
              <a:t>хэштэгом</a:t>
            </a:r>
            <a:r>
              <a:rPr lang="ru-RU" sz="1400" dirty="0"/>
              <a:t> #</a:t>
            </a:r>
            <a:r>
              <a:rPr lang="ru-RU" sz="1400" dirty="0" err="1" smtClean="0"/>
              <a:t>ЗажгисиниссРАМС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Проведены </a:t>
            </a:r>
            <a:r>
              <a:rPr lang="ru-RU" sz="1400" dirty="0"/>
              <a:t>беседы с пациентами, литературный клуб «Волшебные слова», занятие – «Я в цвете</a:t>
            </a:r>
            <a:r>
              <a:rPr lang="ru-RU" sz="1400" dirty="0" smtClean="0"/>
              <a:t>», «</a:t>
            </a:r>
            <a:r>
              <a:rPr lang="ru-RU" sz="1400" dirty="0"/>
              <a:t>Дерево счастья</a:t>
            </a:r>
            <a:r>
              <a:rPr lang="ru-RU" sz="1400" dirty="0" smtClean="0"/>
              <a:t>», </a:t>
            </a:r>
            <a:r>
              <a:rPr lang="ru-RU" sz="1400" dirty="0"/>
              <a:t>танцевальное занятие «Музыка в моём сердце»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/>
              <a:t>В</a:t>
            </a:r>
            <a:r>
              <a:rPr lang="ru-RU" sz="1400" dirty="0" smtClean="0"/>
              <a:t>ыпущены </a:t>
            </a:r>
            <a:r>
              <a:rPr lang="ru-RU" sz="1400" dirty="0"/>
              <a:t>листовки и </a:t>
            </a:r>
            <a:r>
              <a:rPr lang="ru-RU" sz="1400" dirty="0" smtClean="0"/>
              <a:t>буклеты</a:t>
            </a:r>
          </a:p>
          <a:p>
            <a:r>
              <a:rPr lang="ru-RU" sz="1400" dirty="0" smtClean="0"/>
              <a:t>Арт </a:t>
            </a:r>
            <a:r>
              <a:rPr lang="ru-RU" sz="1400" dirty="0"/>
              <a:t>- терапевтическое занятие «Час психической художественной разгрузки – рисование акварельными красками под девизом «Зажги МИР синим», оформили стенд «Дети дождя», провели лекции на тему «Аутизм – причины, развитие, признаки».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29284"/>
            <a:ext cx="2067012" cy="2067012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27" y="1217041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296"/>
            <a:ext cx="2130673" cy="213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830" y="4097361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Отзывы медсестер из Уссурийска: «Акция </a:t>
            </a:r>
            <a:r>
              <a:rPr lang="ru-RU" sz="1200" i="1" dirty="0"/>
              <a:t>позволила довести до пациентов и персонала проблему аутизма, которая очень актуальна в наше современное время. В процессе акции было разъяснено, что проблема аутизма решаема и ребенок, страдающий аутизмом также имеет право на счастливую, интересную и насыщенную жизнь!»</a:t>
            </a:r>
          </a:p>
        </p:txBody>
      </p:sp>
    </p:spTree>
    <p:extLst>
      <p:ext uri="{BB962C8B-B14F-4D97-AF65-F5344CB8AC3E}">
        <p14:creationId xmlns:p14="http://schemas.microsoft.com/office/powerpoint/2010/main" val="3377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«Изучаем психиатрию»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34" y="1131590"/>
            <a:ext cx="3181015" cy="2170337"/>
          </a:xfr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4320480" cy="3943349"/>
          </a:xfrm>
        </p:spPr>
        <p:txBody>
          <a:bodyPr/>
          <a:lstStyle/>
          <a:p>
            <a:r>
              <a:rPr lang="ru-RU" sz="2400" dirty="0" smtClean="0"/>
              <a:t>Начали  </a:t>
            </a:r>
            <a:r>
              <a:rPr lang="ru-RU" sz="2400" dirty="0"/>
              <a:t>серию образовательных постов в области психиатрии. </a:t>
            </a:r>
            <a:r>
              <a:rPr lang="ru-RU" sz="2400" dirty="0" smtClean="0"/>
              <a:t>Первая информация была размещена в </a:t>
            </a:r>
            <a:r>
              <a:rPr lang="ru-RU" sz="2400" dirty="0" err="1" smtClean="0"/>
              <a:t>соцсетях</a:t>
            </a:r>
            <a:r>
              <a:rPr lang="ru-RU" sz="2400" dirty="0" smtClean="0"/>
              <a:t> о "Законе </a:t>
            </a:r>
            <a:r>
              <a:rPr lang="ru-RU" sz="2400" dirty="0"/>
              <a:t>о психиатрической помощи и гарантиях прав граждан при ее оказании".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7873"/>
            <a:ext cx="2880320" cy="225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24 мая - Всемирный день шизофрении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5646"/>
            <a:ext cx="4171950" cy="306700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7654"/>
            <a:ext cx="3888110" cy="2832972"/>
          </a:xfrm>
        </p:spPr>
      </p:pic>
      <p:sp>
        <p:nvSpPr>
          <p:cNvPr id="10" name="TextBox 9"/>
          <p:cNvSpPr txBox="1"/>
          <p:nvPr/>
        </p:nvSpPr>
        <p:spPr>
          <a:xfrm>
            <a:off x="1331640" y="105958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Размещена информация в социальных сетях о ранних признаках и симптомах  шизофрении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6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Информирование по темам: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1590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52937"/>
            <a:ext cx="2808312" cy="280831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321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/>
          <a:lstStyle/>
          <a:p>
            <a:r>
              <a:rPr lang="ru-RU" sz="3600" dirty="0" err="1" smtClean="0"/>
              <a:t>Челендж</a:t>
            </a:r>
            <a:r>
              <a:rPr lang="ru-RU" sz="3600" dirty="0" smtClean="0"/>
              <a:t> «Первый день на работе»</a:t>
            </a:r>
            <a:endParaRPr lang="ru-RU" sz="3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9582"/>
            <a:ext cx="2448272" cy="38294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9582"/>
            <a:ext cx="2160240" cy="379298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9582"/>
            <a:ext cx="2146995" cy="39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859216" cy="720080"/>
          </a:xfrm>
        </p:spPr>
        <p:txBody>
          <a:bodyPr/>
          <a:lstStyle/>
          <a:p>
            <a:r>
              <a:rPr lang="ru-RU" sz="3200" dirty="0" smtClean="0"/>
              <a:t>Всемирный день психического здоровья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93" y="1347614"/>
            <a:ext cx="4038600" cy="2845950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915566"/>
            <a:ext cx="5076056" cy="4176463"/>
          </a:xfrm>
        </p:spPr>
        <p:txBody>
          <a:bodyPr/>
          <a:lstStyle/>
          <a:p>
            <a:r>
              <a:rPr lang="ru-RU" sz="1400" dirty="0" smtClean="0"/>
              <a:t>Информация в социальных сетях о дне психического здоровья, о профилактике психических расстройств</a:t>
            </a:r>
          </a:p>
          <a:p>
            <a:r>
              <a:rPr lang="ru-RU" sz="1400" dirty="0" smtClean="0"/>
              <a:t>Выпущены буклеты, листовки, плакаты</a:t>
            </a:r>
          </a:p>
          <a:p>
            <a:r>
              <a:rPr lang="ru-RU" sz="1400" dirty="0" smtClean="0"/>
              <a:t>Видео-презентации </a:t>
            </a:r>
            <a:r>
              <a:rPr lang="ru-RU" sz="1400" dirty="0"/>
              <a:t>"Будем здоровы! </a:t>
            </a:r>
            <a:r>
              <a:rPr lang="ru-RU" sz="1400" dirty="0" smtClean="0"/>
              <a:t>",  «</a:t>
            </a:r>
            <a:r>
              <a:rPr lang="ru-RU" sz="1400" dirty="0"/>
              <a:t>Что такое стресс и как с ним справиться</a:t>
            </a:r>
            <a:r>
              <a:rPr lang="ru-RU" sz="1400" dirty="0" smtClean="0"/>
              <a:t>»,  </a:t>
            </a:r>
            <a:r>
              <a:rPr lang="ru-RU" sz="1400" dirty="0"/>
              <a:t>«Стресс и здоровье</a:t>
            </a:r>
            <a:r>
              <a:rPr lang="ru-RU" sz="1400" dirty="0" smtClean="0"/>
              <a:t>», «</a:t>
            </a:r>
            <a:r>
              <a:rPr lang="ru-RU" sz="1400" dirty="0"/>
              <a:t>Правила эмоционального благополучия</a:t>
            </a:r>
            <a:r>
              <a:rPr lang="ru-RU" sz="1400" dirty="0" smtClean="0"/>
              <a:t>», «</a:t>
            </a:r>
            <a:r>
              <a:rPr lang="ru-RU" sz="1400" dirty="0"/>
              <a:t>Позитивное мышление</a:t>
            </a:r>
            <a:r>
              <a:rPr lang="ru-RU" sz="1400" dirty="0" smtClean="0"/>
              <a:t>»,  </a:t>
            </a:r>
            <a:r>
              <a:rPr lang="ru-RU" sz="1400" dirty="0"/>
              <a:t>«Скажи тревоге и стрессу нет</a:t>
            </a:r>
            <a:r>
              <a:rPr lang="ru-RU" sz="1400" dirty="0" smtClean="0"/>
              <a:t>!», </a:t>
            </a:r>
            <a:r>
              <a:rPr lang="ru-RU" sz="1400" dirty="0"/>
              <a:t>«Профилактика психических расстройств</a:t>
            </a:r>
            <a:r>
              <a:rPr lang="ru-RU" sz="1400" dirty="0" smtClean="0"/>
              <a:t>» и др.</a:t>
            </a:r>
            <a:endParaRPr lang="ru-RU" sz="1400" dirty="0"/>
          </a:p>
          <a:p>
            <a:r>
              <a:rPr lang="ru-RU" sz="1400" dirty="0" smtClean="0"/>
              <a:t>Выставка литературы </a:t>
            </a:r>
            <a:r>
              <a:rPr lang="ru-RU" sz="1400" dirty="0"/>
              <a:t>"Исцели себя </a:t>
            </a:r>
            <a:r>
              <a:rPr lang="ru-RU" sz="1400" dirty="0" smtClean="0"/>
              <a:t>сам».</a:t>
            </a:r>
          </a:p>
          <a:p>
            <a:r>
              <a:rPr lang="ru-RU" sz="1400" dirty="0" smtClean="0"/>
              <a:t>Практический тренинг </a:t>
            </a:r>
            <a:r>
              <a:rPr lang="ru-RU" sz="1400" dirty="0"/>
              <a:t>под руководством БОС </a:t>
            </a:r>
            <a:r>
              <a:rPr lang="ru-RU" sz="1400" dirty="0" smtClean="0"/>
              <a:t>– терапевта</a:t>
            </a:r>
          </a:p>
          <a:p>
            <a:r>
              <a:rPr lang="ru-RU" sz="1400" dirty="0" smtClean="0"/>
              <a:t>Доклады на конференциях:  «Психическое </a:t>
            </a:r>
            <a:r>
              <a:rPr lang="ru-RU" sz="1400" dirty="0"/>
              <a:t>здоровье и особенности настоящего времени</a:t>
            </a:r>
            <a:r>
              <a:rPr lang="ru-RU" sz="1400" dirty="0" smtClean="0"/>
              <a:t>», "Психоневрологические </a:t>
            </a:r>
            <a:r>
              <a:rPr lang="ru-RU" sz="1400" dirty="0"/>
              <a:t>медицинские </a:t>
            </a:r>
            <a:r>
              <a:rPr lang="ru-RU" sz="1400" dirty="0" smtClean="0"/>
              <a:t>учреждения«, "Требования </a:t>
            </a:r>
            <a:r>
              <a:rPr lang="ru-RU" sz="1400" dirty="0"/>
              <a:t>к медицинской сестре </a:t>
            </a:r>
            <a:r>
              <a:rPr lang="ru-RU" sz="1400" dirty="0" smtClean="0"/>
              <a:t>психиатрии«, "Основные </a:t>
            </a:r>
            <a:r>
              <a:rPr lang="ru-RU" sz="1400" dirty="0"/>
              <a:t>методы </a:t>
            </a:r>
            <a:r>
              <a:rPr lang="ru-RU" sz="1400" dirty="0" smtClean="0"/>
              <a:t>работы», "Этика </a:t>
            </a:r>
            <a:r>
              <a:rPr lang="ru-RU" sz="1400" dirty="0"/>
              <a:t>и деонтология в работе с больными, страдающими психическими </a:t>
            </a:r>
            <a:r>
              <a:rPr lang="ru-RU" sz="1400" dirty="0" smtClean="0"/>
              <a:t>заболеваниями»</a:t>
            </a:r>
            <a:endParaRPr lang="ru-RU" sz="1400" dirty="0" smtClean="0"/>
          </a:p>
          <a:p>
            <a:r>
              <a:rPr lang="ru-RU" sz="1400" dirty="0" smtClean="0"/>
              <a:t>Круглые столы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54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Неделя психического здоровья с РАМС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573"/>
            <a:ext cx="3240360" cy="324036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69816"/>
            <a:ext cx="2520280" cy="252028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68098"/>
            <a:ext cx="2971107" cy="222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80" y="869816"/>
            <a:ext cx="2058665" cy="20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04533"/>
            <a:ext cx="1312333" cy="17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88" y="3295530"/>
            <a:ext cx="1584176" cy="176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1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Пользуются популярностью небольшие образовательные посты в области психиатрии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00150"/>
            <a:ext cx="3168352" cy="3675855"/>
          </a:xfrm>
        </p:spPr>
        <p:txBody>
          <a:bodyPr/>
          <a:lstStyle/>
          <a:p>
            <a:r>
              <a:rPr lang="ru-RU" sz="1800" dirty="0" smtClean="0"/>
              <a:t>Начали с вопросов истории психиатрии</a:t>
            </a:r>
          </a:p>
          <a:p>
            <a:r>
              <a:rPr lang="ru-RU" sz="1800" dirty="0" smtClean="0"/>
              <a:t>Продолжим вопросами психопатологии, нозологии психических расстройств</a:t>
            </a:r>
          </a:p>
          <a:p>
            <a:r>
              <a:rPr lang="ru-RU" sz="1800" dirty="0" smtClean="0"/>
              <a:t>Сначала вопрос - в следующем сообщении ответ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14" y="1131590"/>
            <a:ext cx="2357629" cy="33940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96" y="1168456"/>
            <a:ext cx="3040163" cy="349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юбилей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юбилейный</Template>
  <TotalTime>444</TotalTime>
  <Words>507</Words>
  <Application>Microsoft Office PowerPoint</Application>
  <PresentationFormat>Экран (16:9)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Шаблон юбилейный</vt:lpstr>
      <vt:lpstr>Специальное оформление</vt:lpstr>
      <vt:lpstr>1_Специальное оформление</vt:lpstr>
      <vt:lpstr>2_Специальное оформление</vt:lpstr>
      <vt:lpstr>Отчет  специализированной секции РАМС «Сестринское дело  в психиатрии»</vt:lpstr>
      <vt:lpstr>2 апреля – акция «Зажги синим» День распространения информации об аутизме</vt:lpstr>
      <vt:lpstr>«Изучаем психиатрию»</vt:lpstr>
      <vt:lpstr>24 мая - Всемирный день шизофрении</vt:lpstr>
      <vt:lpstr>Информирование по темам:</vt:lpstr>
      <vt:lpstr>Челендж «Первый день на работе»</vt:lpstr>
      <vt:lpstr>Всемирный день психического здоровья</vt:lpstr>
      <vt:lpstr>Неделя психического здоровья с РАМС</vt:lpstr>
      <vt:lpstr>Пользуются популярностью небольшие образовательные посты в области психиатрии</vt:lpstr>
      <vt:lpstr>Образ медицинской сестры психиатрической службы</vt:lpstr>
      <vt:lpstr>21 сентября - день распространения информации  о болезни Альцгеймера</vt:lpstr>
      <vt:lpstr>Общероссийская конференция  «Психическое здоровье для каждого»</vt:lpstr>
      <vt:lpstr>23 декабря состоится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специализированной секции РАМС «Сестринское дело  в психиатрии»</dc:title>
  <dc:creator>Acer</dc:creator>
  <cp:lastModifiedBy>андрей</cp:lastModifiedBy>
  <cp:revision>40</cp:revision>
  <dcterms:created xsi:type="dcterms:W3CDTF">2022-03-10T13:05:58Z</dcterms:created>
  <dcterms:modified xsi:type="dcterms:W3CDTF">2022-12-13T19:29:21Z</dcterms:modified>
</cp:coreProperties>
</file>