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</p:sldMasterIdLst>
  <p:sldIdLst>
    <p:sldId id="256" r:id="rId4"/>
    <p:sldId id="259" r:id="rId5"/>
    <p:sldId id="258" r:id="rId6"/>
    <p:sldId id="260" r:id="rId7"/>
    <p:sldId id="257" r:id="rId8"/>
    <p:sldId id="261" r:id="rId9"/>
    <p:sldId id="263" r:id="rId10"/>
    <p:sldId id="26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2394" y="-12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мои документы\Мои документы\РАМС\ДОКЛАДЫ\ДОКЛАДЫ 2020\оформление шаблона овк\Элементы оформления_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-1"/>
            <a:ext cx="908699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5902424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5904656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9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118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3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A6191EB-B94A-400B-8B80-8FD8C4D39C0A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225CA26F-5F14-46A5-A607-81E066B72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14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36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02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25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7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5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906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54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26197F7-7221-44C3-A79E-C4757193B64B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864DB72-3E5D-41AF-9083-2B73712113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мои документы\Мои документы\РАМС\ДОКЛАДЫ\ДОКЛАДЫ 2020\оформление шаблона овк\Элементы оформления_0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5" y="-1"/>
            <a:ext cx="908699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мои документы\Мои документы\РАМС\ДОКЛАДЫ\ДОКЛАДЫ 2020\оформление шаблона овк\Элементы оформления_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93"/>
            <a:ext cx="9145991" cy="51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4" name="Picture 2" descr="K:\мои документы\Мои документы\РАМС\ДОКЛАДЫ\ДОКЛАДЫ 2020\оформление шаблона овк\Элементы оформления_03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8"/>
            <a:ext cx="9144000" cy="51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../clipboard/media/image2.svg"/><Relationship Id="rId5" Type="http://schemas.openxmlformats.org/officeDocument/2006/relationships/image" Target="../media/image15.png"/><Relationship Id="rId4" Type="http://schemas.openxmlformats.org/officeDocument/2006/relationships/image" Target="../../clipboard/media/image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8" y="1059582"/>
            <a:ext cx="6982544" cy="11025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«Сестринское дело </a:t>
            </a:r>
            <a:br>
              <a:rPr lang="ru-RU" dirty="0" smtClean="0"/>
            </a:br>
            <a:r>
              <a:rPr lang="ru-RU" dirty="0" smtClean="0"/>
              <a:t>в офтальмологии»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Специализированная секция РАМС</a:t>
            </a:r>
            <a:endParaRPr lang="ru-RU" dirty="0"/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92080" y="474694"/>
            <a:ext cx="2063681" cy="20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4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27621" y="-57150"/>
            <a:ext cx="4763" cy="533775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3809175" y="1319131"/>
            <a:ext cx="3639624" cy="476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4572000" y="263715"/>
            <a:ext cx="3639624" cy="476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499742"/>
            <a:ext cx="3200671" cy="20973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" y="365962"/>
            <a:ext cx="3200670" cy="21337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89912" y="46452"/>
            <a:ext cx="1024400" cy="1024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29589" y="1688923"/>
            <a:ext cx="4084872" cy="268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20"/>
              </a:lnSpc>
            </a:pP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Дата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создания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: 2020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год</a:t>
            </a:r>
            <a:endParaRPr lang="en-US" sz="1200" spc="24" dirty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920"/>
              </a:lnSpc>
            </a:pP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На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сегодняшний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день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мы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активно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проводим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конференции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,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обучающие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семинары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и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образовательные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циклы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повышения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квалификации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для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медицинских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сестер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. </a:t>
            </a:r>
          </a:p>
          <a:p>
            <a:pPr>
              <a:lnSpc>
                <a:spcPts val="1920"/>
              </a:lnSpc>
            </a:pPr>
            <a:endParaRPr lang="en-US" sz="1200" spc="24" dirty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920"/>
              </a:lnSpc>
            </a:pP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База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сообщества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включает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более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400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участников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со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всей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страны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.</a:t>
            </a:r>
          </a:p>
          <a:p>
            <a:pPr>
              <a:lnSpc>
                <a:spcPts val="1920"/>
              </a:lnSpc>
            </a:pPr>
            <a:endParaRPr lang="en-US" sz="1200" spc="24" dirty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920"/>
              </a:lnSpc>
            </a:pP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Более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подробная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200" spc="24" dirty="0" err="1">
                <a:solidFill>
                  <a:srgbClr val="000000"/>
                </a:solidFill>
                <a:latin typeface="Clear Sans Regular" panose="020B0503030202020304"/>
              </a:rPr>
              <a:t>информация</a:t>
            </a: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:</a:t>
            </a:r>
          </a:p>
          <a:p>
            <a:pPr>
              <a:lnSpc>
                <a:spcPts val="1920"/>
              </a:lnSpc>
            </a:pPr>
            <a:r>
              <a:rPr lang="en-US" sz="1200" spc="24" dirty="0">
                <a:solidFill>
                  <a:srgbClr val="000000"/>
                </a:solidFill>
                <a:latin typeface="Clear Sans Regular" panose="020B0503030202020304"/>
              </a:rPr>
              <a:t>https://medsestre.ru/rams-sections/sekcija-sestrinskoe-delo-v-oftalmologii/</a:t>
            </a:r>
          </a:p>
          <a:p>
            <a:pPr>
              <a:lnSpc>
                <a:spcPts val="1920"/>
              </a:lnSpc>
              <a:spcBef>
                <a:spcPct val="0"/>
              </a:spcBef>
            </a:pPr>
            <a:endParaRPr lang="en-US" sz="1200" spc="24" dirty="0">
              <a:solidFill>
                <a:srgbClr val="000000"/>
              </a:solidFill>
              <a:latin typeface="Clear Sans Regular" panose="020B0503030202020304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923928" y="238051"/>
            <a:ext cx="341011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263" spc="36" dirty="0">
                <a:solidFill>
                  <a:srgbClr val="000000"/>
                </a:solidFill>
                <a:latin typeface="Montserrat Classic" panose="00000500000000000000"/>
              </a:rPr>
              <a:t>"Сестринское дело в офтальмологии"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33447" y="953124"/>
            <a:ext cx="3402901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0"/>
              </a:lnSpc>
            </a:pPr>
            <a:r>
              <a:rPr lang="en-US" sz="1150" spc="138" dirty="0" err="1">
                <a:solidFill>
                  <a:srgbClr val="000000"/>
                </a:solidFill>
                <a:latin typeface="Anonymous Pro" panose="02060609030202000504"/>
              </a:rPr>
              <a:t>Специализированная</a:t>
            </a:r>
            <a:r>
              <a:rPr lang="en-US" sz="1150" spc="138" dirty="0">
                <a:solidFill>
                  <a:srgbClr val="000000"/>
                </a:solidFill>
                <a:latin typeface="Anonymous Pro" panose="02060609030202000504"/>
              </a:rPr>
              <a:t> </a:t>
            </a:r>
            <a:r>
              <a:rPr lang="en-US" sz="1150" spc="138" dirty="0" err="1">
                <a:solidFill>
                  <a:srgbClr val="000000"/>
                </a:solidFill>
                <a:latin typeface="Anonymous Pro" panose="02060609030202000504"/>
              </a:rPr>
              <a:t>секция</a:t>
            </a:r>
            <a:r>
              <a:rPr lang="en-US" sz="1150" spc="138" dirty="0">
                <a:solidFill>
                  <a:srgbClr val="000000"/>
                </a:solidFill>
                <a:latin typeface="Anonymous Pro" panose="02060609030202000504"/>
              </a:rPr>
              <a:t> РАМС</a:t>
            </a:r>
          </a:p>
        </p:txBody>
      </p:sp>
    </p:spTree>
    <p:extLst>
      <p:ext uri="{BB962C8B-B14F-4D97-AF65-F5344CB8AC3E}">
        <p14:creationId xmlns:p14="http://schemas.microsoft.com/office/powerpoint/2010/main" val="234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1423" y="1394569"/>
            <a:ext cx="1125047" cy="839755"/>
            <a:chOff x="0" y="0"/>
            <a:chExt cx="3000125" cy="223934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5286" r="5286"/>
            <a:stretch>
              <a:fillRect/>
            </a:stretch>
          </p:blipFill>
          <p:spPr>
            <a:xfrm>
              <a:off x="0" y="0"/>
              <a:ext cx="3000125" cy="2239347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719985" y="1394569"/>
            <a:ext cx="1125047" cy="839755"/>
            <a:chOff x="0" y="0"/>
            <a:chExt cx="3000125" cy="223934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5342" r="5342"/>
            <a:stretch>
              <a:fillRect/>
            </a:stretch>
          </p:blipFill>
          <p:spPr>
            <a:xfrm>
              <a:off x="0" y="0"/>
              <a:ext cx="3000125" cy="2239347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315704" y="1394569"/>
            <a:ext cx="1125047" cy="839755"/>
            <a:chOff x="0" y="0"/>
            <a:chExt cx="3000125" cy="2239347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6933" r="6933"/>
            <a:stretch>
              <a:fillRect/>
            </a:stretch>
          </p:blipFill>
          <p:spPr>
            <a:xfrm>
              <a:off x="0" y="0"/>
              <a:ext cx="3000125" cy="2239347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5124266" y="1394569"/>
            <a:ext cx="1125047" cy="839755"/>
            <a:chOff x="0" y="0"/>
            <a:chExt cx="3000125" cy="22393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 l="5286" r="5286"/>
            <a:stretch>
              <a:fillRect/>
            </a:stretch>
          </p:blipFill>
          <p:spPr>
            <a:xfrm>
              <a:off x="0" y="0"/>
              <a:ext cx="3000125" cy="223934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528547" y="1394569"/>
            <a:ext cx="1125047" cy="839755"/>
            <a:chOff x="0" y="0"/>
            <a:chExt cx="3000125" cy="2239347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l="5286" r="5286"/>
            <a:stretch>
              <a:fillRect/>
            </a:stretch>
          </p:blipFill>
          <p:spPr>
            <a:xfrm>
              <a:off x="0" y="0"/>
              <a:ext cx="3000125" cy="2239347"/>
            </a:xfrm>
            <a:prstGeom prst="rect">
              <a:avLst/>
            </a:prstGeom>
          </p:spPr>
        </p:pic>
      </p:grpSp>
      <p:sp>
        <p:nvSpPr>
          <p:cNvPr id="12" name="AutoShape 12"/>
          <p:cNvSpPr/>
          <p:nvPr/>
        </p:nvSpPr>
        <p:spPr>
          <a:xfrm>
            <a:off x="8527621" y="-57150"/>
            <a:ext cx="4763" cy="533775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3" name="AutoShape 13"/>
          <p:cNvSpPr/>
          <p:nvPr/>
        </p:nvSpPr>
        <p:spPr>
          <a:xfrm>
            <a:off x="898736" y="2609328"/>
            <a:ext cx="6754859" cy="4763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14" name="Group 14"/>
          <p:cNvGrpSpPr/>
          <p:nvPr/>
        </p:nvGrpSpPr>
        <p:grpSpPr>
          <a:xfrm>
            <a:off x="1371612" y="2569267"/>
            <a:ext cx="89647" cy="89647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186518" y="2569267"/>
            <a:ext cx="89647" cy="89647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2779065" y="2569267"/>
            <a:ext cx="89647" cy="89647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5593971" y="2569267"/>
            <a:ext cx="89647" cy="89647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7001424" y="2569267"/>
            <a:ext cx="89647" cy="89647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0500" y="57190"/>
            <a:ext cx="1031841" cy="10318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50703" y="4257788"/>
            <a:ext cx="1931465" cy="552225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6362313" y="2893517"/>
            <a:ext cx="167281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130" dirty="0">
                <a:solidFill>
                  <a:srgbClr val="000000"/>
                </a:solidFill>
                <a:latin typeface="Anonymous Pro Bold" panose="02060809030202000504"/>
              </a:rPr>
              <a:t>МЕЖДУНАРОДНОЕ ВЗАИМОДЕЙТСВИЕ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21094" y="2893517"/>
            <a:ext cx="112504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130">
                <a:solidFill>
                  <a:srgbClr val="000000"/>
                </a:solidFill>
                <a:latin typeface="Anonymous Pro Bold" panose="02060809030202000504"/>
              </a:rPr>
              <a:t>ВНЕДРЕНИЕ НОВЫХ ПРАКТИК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5576" y="2945904"/>
            <a:ext cx="126820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300" spc="130" dirty="0">
                <a:solidFill>
                  <a:srgbClr val="000000"/>
                </a:solidFill>
                <a:latin typeface="Anonymous Pro Bold" panose="02060809030202000504"/>
              </a:rPr>
              <a:t>РАЗРАБОТКА ПРОГРАММ ОБУЧЕНИЯ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64993" y="2893517"/>
            <a:ext cx="1266243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130">
                <a:solidFill>
                  <a:srgbClr val="000000"/>
                </a:solidFill>
                <a:latin typeface="Anonymous Pro Bold" panose="02060809030202000504"/>
              </a:rPr>
              <a:t>ВОЗМОЖНОСТЬДЕЛИТЬСЯ РЕСУРСАМИ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518109" y="2893517"/>
            <a:ext cx="140745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spc="130">
                <a:solidFill>
                  <a:srgbClr val="000000"/>
                </a:solidFill>
                <a:latin typeface="Anonymous Pro Bold" panose="02060809030202000504"/>
              </a:rPr>
              <a:t>РАЗВИТИЕ ПОТЕНЦИАЛА МЕДИЦИНСКИХ СЕСТЕР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77270" y="341481"/>
            <a:ext cx="601360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5"/>
              </a:lnSpc>
            </a:pPr>
            <a:r>
              <a:rPr lang="en-US" sz="2500" spc="40" dirty="0">
                <a:solidFill>
                  <a:srgbClr val="000000"/>
                </a:solidFill>
                <a:latin typeface="Montserrat Classic" panose="00000500000000000000"/>
              </a:rPr>
              <a:t>Основные задачи </a:t>
            </a:r>
            <a:r>
              <a:rPr lang="ru-RU" sz="2500" spc="40" dirty="0" smtClean="0">
                <a:solidFill>
                  <a:srgbClr val="000000"/>
                </a:solidFill>
                <a:latin typeface="Montserrat Classic" panose="00000500000000000000"/>
              </a:rPr>
              <a:t>специализированной секции</a:t>
            </a:r>
            <a:endParaRPr lang="en-US" sz="2500" spc="40" dirty="0">
              <a:solidFill>
                <a:srgbClr val="000000"/>
              </a:solidFill>
              <a:latin typeface="Montserrat Classic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480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27621" y="-57150"/>
            <a:ext cx="4763" cy="533775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440231" y="1791807"/>
            <a:ext cx="2159164" cy="41182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4543538" y="1796858"/>
            <a:ext cx="2164078" cy="3922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5" name="AutoShape 5"/>
          <p:cNvSpPr/>
          <p:nvPr/>
        </p:nvSpPr>
        <p:spPr>
          <a:xfrm>
            <a:off x="1622327" y="3891945"/>
            <a:ext cx="1794971" cy="476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6" name="AutoShape 6"/>
          <p:cNvSpPr/>
          <p:nvPr/>
        </p:nvSpPr>
        <p:spPr>
          <a:xfrm>
            <a:off x="4542007" y="2319257"/>
            <a:ext cx="2147958" cy="2953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11"/>
          <p:cNvSpPr/>
          <p:nvPr/>
        </p:nvSpPr>
        <p:spPr>
          <a:xfrm>
            <a:off x="1437430" y="2286744"/>
            <a:ext cx="2137544" cy="2679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3" name="AutoShape 13"/>
          <p:cNvSpPr/>
          <p:nvPr/>
        </p:nvSpPr>
        <p:spPr>
          <a:xfrm>
            <a:off x="1194571" y="1461795"/>
            <a:ext cx="6754859" cy="476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4" name="AutoShape 14"/>
          <p:cNvSpPr/>
          <p:nvPr/>
        </p:nvSpPr>
        <p:spPr>
          <a:xfrm>
            <a:off x="1194571" y="432554"/>
            <a:ext cx="6754859" cy="476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685" y="0"/>
            <a:ext cx="1024400" cy="10244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76880" y="1839480"/>
            <a:ext cx="447830" cy="44213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420088" y="1847425"/>
            <a:ext cx="403643" cy="396579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371231" y="581957"/>
            <a:ext cx="6401539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5"/>
              </a:lnSpc>
            </a:pPr>
            <a:r>
              <a:rPr lang="en-US" sz="2400" spc="38" dirty="0" err="1">
                <a:solidFill>
                  <a:srgbClr val="000000"/>
                </a:solidFill>
                <a:latin typeface="Montserrat Classic" panose="00000500000000000000"/>
              </a:rPr>
              <a:t>Обучающие</a:t>
            </a:r>
            <a:r>
              <a:rPr lang="en-US" sz="2400" spc="38" dirty="0">
                <a:solidFill>
                  <a:srgbClr val="000000"/>
                </a:solidFill>
                <a:latin typeface="Montserrat Classic" panose="00000500000000000000"/>
              </a:rPr>
              <a:t> </a:t>
            </a:r>
            <a:r>
              <a:rPr lang="en-US" sz="2400" spc="38" dirty="0" err="1">
                <a:solidFill>
                  <a:srgbClr val="000000"/>
                </a:solidFill>
                <a:latin typeface="Montserrat Classic" panose="00000500000000000000"/>
              </a:rPr>
              <a:t>мероприятия</a:t>
            </a:r>
            <a:r>
              <a:rPr lang="en-US" sz="2400" spc="38" dirty="0">
                <a:solidFill>
                  <a:srgbClr val="000000"/>
                </a:solidFill>
                <a:latin typeface="Montserrat Classic" panose="00000500000000000000"/>
              </a:rPr>
              <a:t> </a:t>
            </a:r>
            <a:r>
              <a:rPr lang="en-US" sz="2400" spc="38" dirty="0" err="1">
                <a:solidFill>
                  <a:srgbClr val="000000"/>
                </a:solidFill>
                <a:latin typeface="Montserrat Classic" panose="00000500000000000000"/>
              </a:rPr>
              <a:t>для</a:t>
            </a:r>
            <a:r>
              <a:rPr lang="en-US" sz="2400" spc="38" dirty="0">
                <a:solidFill>
                  <a:srgbClr val="000000"/>
                </a:solidFill>
                <a:latin typeface="Montserrat Classic" panose="00000500000000000000"/>
              </a:rPr>
              <a:t> </a:t>
            </a:r>
            <a:r>
              <a:rPr lang="en-US" sz="2400" spc="38" dirty="0" err="1">
                <a:solidFill>
                  <a:srgbClr val="000000"/>
                </a:solidFill>
                <a:latin typeface="Montserrat Classic" panose="00000500000000000000"/>
              </a:rPr>
              <a:t>медицинских</a:t>
            </a:r>
            <a:r>
              <a:rPr lang="en-US" sz="2400" spc="38" dirty="0">
                <a:solidFill>
                  <a:srgbClr val="000000"/>
                </a:solidFill>
                <a:latin typeface="Montserrat Classic" panose="00000500000000000000"/>
              </a:rPr>
              <a:t> </a:t>
            </a:r>
            <a:r>
              <a:rPr lang="en-US" sz="2400" spc="38" dirty="0" err="1">
                <a:solidFill>
                  <a:srgbClr val="000000"/>
                </a:solidFill>
                <a:latin typeface="Montserrat Classic" panose="00000500000000000000"/>
              </a:rPr>
              <a:t>сестер</a:t>
            </a:r>
            <a:endParaRPr lang="en-US" sz="2400" spc="38" dirty="0">
              <a:solidFill>
                <a:srgbClr val="000000"/>
              </a:solidFill>
              <a:latin typeface="Montserrat Classic" panose="0000050000000000000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40231" y="2605088"/>
            <a:ext cx="2159164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spc="32" dirty="0" err="1">
                <a:solidFill>
                  <a:srgbClr val="000000"/>
                </a:solidFill>
                <a:latin typeface="Clear Sans Regular" panose="020B0503030202020304"/>
              </a:rPr>
              <a:t>Научно-практические</a:t>
            </a:r>
            <a:r>
              <a:rPr lang="en-US" sz="1600" spc="3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32" dirty="0" err="1" smtClean="0">
                <a:solidFill>
                  <a:srgbClr val="000000"/>
                </a:solidFill>
                <a:latin typeface="Clear Sans Regular" panose="020B0503030202020304"/>
              </a:rPr>
              <a:t>конференци</a:t>
            </a:r>
            <a:r>
              <a:rPr lang="ru-RU" sz="1600" spc="32" dirty="0">
                <a:solidFill>
                  <a:srgbClr val="000000"/>
                </a:solidFill>
                <a:latin typeface="Clear Sans Regular" panose="020B0503030202020304"/>
              </a:rPr>
              <a:t>и</a:t>
            </a:r>
            <a:endParaRPr lang="en-US" sz="1600" spc="32" dirty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600"/>
              </a:lnSpc>
            </a:pPr>
            <a:endParaRPr lang="en-US" sz="1600" spc="32" dirty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600"/>
              </a:lnSpc>
            </a:pPr>
            <a:r>
              <a:rPr lang="en-US" sz="1600" spc="32" dirty="0" err="1">
                <a:solidFill>
                  <a:srgbClr val="000000"/>
                </a:solidFill>
                <a:latin typeface="Clear Sans Regular" panose="020B0503030202020304"/>
              </a:rPr>
              <a:t>Обучающие</a:t>
            </a:r>
            <a:r>
              <a:rPr lang="en-US" sz="1600" spc="3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32" dirty="0" err="1">
                <a:solidFill>
                  <a:srgbClr val="000000"/>
                </a:solidFill>
                <a:latin typeface="Clear Sans Regular" panose="020B0503030202020304"/>
              </a:rPr>
              <a:t>вебинары</a:t>
            </a:r>
            <a:endParaRPr lang="en-US" sz="1600" spc="32" dirty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600"/>
              </a:lnSpc>
            </a:pPr>
            <a:endParaRPr lang="en-US" sz="1600" spc="32" dirty="0">
              <a:solidFill>
                <a:srgbClr val="000000"/>
              </a:solidFill>
              <a:latin typeface="Clear Sans Regular" panose="020B05030302020203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542007" y="2462064"/>
            <a:ext cx="240625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spc="32" dirty="0" err="1">
                <a:solidFill>
                  <a:srgbClr val="000000"/>
                </a:solidFill>
                <a:latin typeface="Clear Sans Regular" panose="020B0503030202020304"/>
              </a:rPr>
              <a:t>Циклы</a:t>
            </a:r>
            <a:r>
              <a:rPr lang="en-US" sz="1600" spc="3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32" dirty="0" err="1">
                <a:solidFill>
                  <a:srgbClr val="000000"/>
                </a:solidFill>
                <a:latin typeface="Clear Sans Regular" panose="020B0503030202020304"/>
              </a:rPr>
              <a:t>повышения</a:t>
            </a:r>
            <a:r>
              <a:rPr lang="en-US" sz="1600" spc="3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32" dirty="0" err="1" smtClean="0">
                <a:solidFill>
                  <a:srgbClr val="000000"/>
                </a:solidFill>
                <a:latin typeface="Clear Sans Regular" panose="020B0503030202020304"/>
              </a:rPr>
              <a:t>квалификации</a:t>
            </a:r>
            <a:r>
              <a:rPr lang="ru-RU" sz="1600" spc="32" dirty="0" smtClean="0">
                <a:solidFill>
                  <a:srgbClr val="000000"/>
                </a:solidFill>
                <a:latin typeface="Clear Sans Regular" panose="020B0503030202020304"/>
              </a:rPr>
              <a:t>, созданные при поддержке членов секции и аккредитованные на Портале НМО</a:t>
            </a:r>
            <a:endParaRPr lang="en-US" sz="1600" spc="32" dirty="0">
              <a:solidFill>
                <a:srgbClr val="000000"/>
              </a:solidFill>
              <a:latin typeface="Clear Sans Regular" panose="020B05030302020203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40231" y="1838123"/>
            <a:ext cx="145197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 spc="150" dirty="0">
                <a:solidFill>
                  <a:srgbClr val="000000"/>
                </a:solidFill>
                <a:latin typeface="Anonymous Pro Bold" panose="02060809030202000504"/>
              </a:rPr>
              <a:t>НАУЧНЫЕ МЕРОПРИЯТИЯ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20062" y="1848546"/>
            <a:ext cx="177606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50"/>
              </a:lnSpc>
            </a:pPr>
            <a:r>
              <a:rPr lang="en-US" sz="1250" spc="150" dirty="0">
                <a:solidFill>
                  <a:srgbClr val="000000"/>
                </a:solidFill>
                <a:latin typeface="Anonymous Pro Bold" panose="02060809030202000504"/>
              </a:rPr>
              <a:t>ОБРАЗОВАТЕЛЬНЫЕ ПРОГРАММЫ</a:t>
            </a:r>
          </a:p>
        </p:txBody>
      </p:sp>
      <p:sp>
        <p:nvSpPr>
          <p:cNvPr id="32" name="AutoShape 11"/>
          <p:cNvSpPr/>
          <p:nvPr/>
        </p:nvSpPr>
        <p:spPr>
          <a:xfrm>
            <a:off x="1456546" y="3931839"/>
            <a:ext cx="2137544" cy="2679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3" name="AutoShape 11"/>
          <p:cNvSpPr/>
          <p:nvPr/>
        </p:nvSpPr>
        <p:spPr>
          <a:xfrm>
            <a:off x="4572000" y="3958637"/>
            <a:ext cx="2137544" cy="26798"/>
          </a:xfrm>
          <a:prstGeom prst="rect">
            <a:avLst/>
          </a:prstGeom>
          <a:solidFill>
            <a:srgbClr val="000000"/>
          </a:solidFill>
        </p:spPr>
      </p:sp>
    </p:spTree>
    <p:extLst>
      <p:ext uri="{BB962C8B-B14F-4D97-AF65-F5344CB8AC3E}">
        <p14:creationId xmlns:p14="http://schemas.microsoft.com/office/powerpoint/2010/main" val="12444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04" y="483518"/>
            <a:ext cx="5976664" cy="50405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tserrat Classic"/>
              </a:rPr>
              <a:t>Научные мероприятия 2021 г.</a:t>
            </a:r>
            <a:endParaRPr lang="ru-RU" sz="3200" dirty="0">
              <a:latin typeface="Montserrat Classic"/>
            </a:endParaRPr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76" y="0"/>
            <a:ext cx="1152128" cy="1152128"/>
          </a:xfrm>
          <a:prstGeom prst="rect">
            <a:avLst/>
          </a:prstGeom>
        </p:spPr>
      </p:pic>
      <p:sp>
        <p:nvSpPr>
          <p:cNvPr id="5" name="TextBox 27"/>
          <p:cNvSpPr txBox="1"/>
          <p:nvPr/>
        </p:nvSpPr>
        <p:spPr>
          <a:xfrm>
            <a:off x="618406" y="1472248"/>
            <a:ext cx="7626002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00"/>
              </a:lnSpc>
            </a:pPr>
            <a:r>
              <a:rPr lang="en-US" sz="2000" b="1" spc="32" dirty="0" err="1">
                <a:solidFill>
                  <a:srgbClr val="000000"/>
                </a:solidFill>
                <a:latin typeface="Clear Sans Regular" panose="020B0503030202020304"/>
              </a:rPr>
              <a:t>Научно-практические</a:t>
            </a:r>
            <a:r>
              <a:rPr lang="en-US" sz="2000" b="1" spc="3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2000" b="1" spc="32" dirty="0" err="1" smtClean="0">
                <a:solidFill>
                  <a:srgbClr val="000000"/>
                </a:solidFill>
                <a:latin typeface="Clear Sans Regular" panose="020B0503030202020304"/>
              </a:rPr>
              <a:t>конференци</a:t>
            </a:r>
            <a:r>
              <a:rPr lang="ru-RU" sz="2000" b="1" spc="32" dirty="0" smtClean="0">
                <a:solidFill>
                  <a:srgbClr val="000000"/>
                </a:solidFill>
                <a:latin typeface="Clear Sans Regular" panose="020B0503030202020304"/>
              </a:rPr>
              <a:t>я:</a:t>
            </a:r>
          </a:p>
          <a:p>
            <a:pPr>
              <a:lnSpc>
                <a:spcPts val="1600"/>
              </a:lnSpc>
            </a:pPr>
            <a:endParaRPr lang="ru-RU" sz="2000" b="1" spc="32" dirty="0" smtClean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600"/>
              </a:lnSpc>
            </a:pPr>
            <a:r>
              <a:rPr lang="ru-RU" sz="1600" spc="32" dirty="0" smtClean="0">
                <a:solidFill>
                  <a:srgbClr val="000000"/>
                </a:solidFill>
              </a:rPr>
              <a:t> </a:t>
            </a:r>
            <a:r>
              <a:rPr lang="ru-RU" sz="1600" i="1" dirty="0"/>
              <a:t>III Научно-практическая конференция «Современные вопросы офтальмологии в практике медицинской сестры. Новые возможности и технологии»</a:t>
            </a:r>
            <a:endParaRPr lang="ru-RU" sz="1600" dirty="0"/>
          </a:p>
          <a:p>
            <a:pPr>
              <a:lnSpc>
                <a:spcPts val="1600"/>
              </a:lnSpc>
            </a:pPr>
            <a:r>
              <a:rPr lang="ru-RU" sz="1600" spc="32" dirty="0" smtClean="0">
                <a:solidFill>
                  <a:srgbClr val="000000"/>
                </a:solidFill>
              </a:rPr>
              <a:t>29 мая 2021, 240 участников</a:t>
            </a:r>
          </a:p>
          <a:p>
            <a:pPr>
              <a:lnSpc>
                <a:spcPts val="1600"/>
              </a:lnSpc>
            </a:pPr>
            <a:endParaRPr lang="ru-RU" sz="1600" spc="32" dirty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600"/>
              </a:lnSpc>
            </a:pPr>
            <a:endParaRPr lang="en-US" sz="1600" spc="32" dirty="0">
              <a:solidFill>
                <a:srgbClr val="000000"/>
              </a:solidFill>
              <a:latin typeface="Clear Sans Regular" panose="020B0503030202020304"/>
            </a:endParaRPr>
          </a:p>
          <a:p>
            <a:pPr>
              <a:lnSpc>
                <a:spcPts val="1600"/>
              </a:lnSpc>
            </a:pPr>
            <a:r>
              <a:rPr lang="en-US" sz="2000" b="1" spc="32" dirty="0" err="1">
                <a:solidFill>
                  <a:srgbClr val="000000"/>
                </a:solidFill>
                <a:latin typeface="Clear Sans Regular" panose="020B0503030202020304"/>
              </a:rPr>
              <a:t>Обучающие</a:t>
            </a:r>
            <a:r>
              <a:rPr lang="en-US" sz="2000" b="1" spc="3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2000" b="1" spc="32" dirty="0" err="1" smtClean="0">
                <a:solidFill>
                  <a:srgbClr val="000000"/>
                </a:solidFill>
                <a:latin typeface="Clear Sans Regular" panose="020B0503030202020304"/>
              </a:rPr>
              <a:t>вебинары</a:t>
            </a:r>
            <a:r>
              <a:rPr lang="ru-RU" sz="2000" b="1" spc="32" dirty="0" smtClean="0">
                <a:solidFill>
                  <a:srgbClr val="000000"/>
                </a:solidFill>
                <a:latin typeface="Clear Sans Regular" panose="020B0503030202020304"/>
              </a:rPr>
              <a:t>: </a:t>
            </a:r>
          </a:p>
          <a:p>
            <a:pPr>
              <a:lnSpc>
                <a:spcPts val="1600"/>
              </a:lnSpc>
            </a:pPr>
            <a:r>
              <a:rPr lang="ru-RU" sz="1600" spc="32" dirty="0" smtClean="0">
                <a:solidFill>
                  <a:srgbClr val="000000"/>
                </a:solidFill>
              </a:rPr>
              <a:t>«Профилактика близорукости», 6 марта 2021 года, 260 участников</a:t>
            </a:r>
          </a:p>
          <a:p>
            <a:pPr>
              <a:lnSpc>
                <a:spcPts val="1600"/>
              </a:lnSpc>
            </a:pPr>
            <a:endParaRPr lang="ru-RU" sz="1600" spc="32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600" spc="32" dirty="0" smtClean="0">
                <a:solidFill>
                  <a:srgbClr val="000000"/>
                </a:solidFill>
              </a:rPr>
              <a:t>«Неотложные состояния в офтальмологии», 20 сентября, 2021 года, 200 участников</a:t>
            </a:r>
            <a:endParaRPr lang="en-US" sz="1600" spc="32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</a:pPr>
            <a:endParaRPr lang="en-US" sz="1600" spc="32" dirty="0">
              <a:solidFill>
                <a:srgbClr val="000000"/>
              </a:solidFill>
              <a:latin typeface="Clear Sans Regular" panose="020B0503030202020304"/>
            </a:endParaRPr>
          </a:p>
        </p:txBody>
      </p:sp>
    </p:spTree>
    <p:extLst>
      <p:ext uri="{BB962C8B-B14F-4D97-AF65-F5344CB8AC3E}">
        <p14:creationId xmlns:p14="http://schemas.microsoft.com/office/powerpoint/2010/main" val="24715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27621" y="-57150"/>
            <a:ext cx="4763" cy="533775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1189102" y="371644"/>
            <a:ext cx="6430897" cy="476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>
            <a:off x="1033206" y="1416284"/>
            <a:ext cx="6430897" cy="27681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4887" t="17913" r="19431" b="8589"/>
          <a:stretch>
            <a:fillRect/>
          </a:stretch>
        </p:blipFill>
        <p:spPr>
          <a:xfrm>
            <a:off x="514350" y="1568766"/>
            <a:ext cx="1957334" cy="17522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0432" t="12496" r="18479" b="15904"/>
          <a:stretch>
            <a:fillRect/>
          </a:stretch>
        </p:blipFill>
        <p:spPr>
          <a:xfrm>
            <a:off x="3122915" y="1568766"/>
            <a:ext cx="1868746" cy="17522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19420" t="9845" r="20903" b="32945"/>
          <a:stretch>
            <a:fillRect/>
          </a:stretch>
        </p:blipFill>
        <p:spPr>
          <a:xfrm>
            <a:off x="5412095" y="1484214"/>
            <a:ext cx="2505256" cy="1921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17873" t="15515" r="20600" b="22342"/>
          <a:stretch>
            <a:fillRect/>
          </a:stretch>
        </p:blipFill>
        <p:spPr>
          <a:xfrm>
            <a:off x="1735357" y="3183673"/>
            <a:ext cx="2050142" cy="165653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15481" t="16419" r="23023" b="14768"/>
          <a:stretch>
            <a:fillRect/>
          </a:stretch>
        </p:blipFill>
        <p:spPr>
          <a:xfrm>
            <a:off x="4440407" y="3100500"/>
            <a:ext cx="1943376" cy="17397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261" y="390669"/>
            <a:ext cx="1031841" cy="10318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 l="24538" t="17617" r="17570" b="20448"/>
          <a:stretch>
            <a:fillRect/>
          </a:stretch>
        </p:blipFill>
        <p:spPr>
          <a:xfrm>
            <a:off x="6924521" y="3100500"/>
            <a:ext cx="1985659" cy="169945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136108" y="442052"/>
            <a:ext cx="6536883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spc="204" dirty="0" err="1">
                <a:solidFill>
                  <a:srgbClr val="000000"/>
                </a:solidFill>
                <a:latin typeface="Anonymous Pro" panose="02060609030202000504"/>
              </a:rPr>
              <a:t>Вестник</a:t>
            </a:r>
            <a:r>
              <a:rPr lang="en-US" sz="1700" b="1" spc="204" dirty="0">
                <a:solidFill>
                  <a:srgbClr val="000000"/>
                </a:solidFill>
                <a:latin typeface="Anonymous Pro" panose="02060609030202000504"/>
              </a:rPr>
              <a:t> </a:t>
            </a:r>
            <a:r>
              <a:rPr lang="en-US" sz="1700" b="1" spc="204" dirty="0" err="1">
                <a:solidFill>
                  <a:srgbClr val="000000"/>
                </a:solidFill>
                <a:latin typeface="Anonymous Pro" panose="02060609030202000504"/>
              </a:rPr>
              <a:t>Ассоциации</a:t>
            </a:r>
            <a:r>
              <a:rPr lang="en-US" sz="1700" b="1" spc="204" dirty="0">
                <a:solidFill>
                  <a:srgbClr val="000000"/>
                </a:solidFill>
                <a:latin typeface="Anonymous Pro" panose="02060609030202000504"/>
              </a:rPr>
              <a:t> </a:t>
            </a:r>
            <a:r>
              <a:rPr lang="en-US" sz="1700" b="1" spc="204" dirty="0" err="1">
                <a:solidFill>
                  <a:srgbClr val="000000"/>
                </a:solidFill>
                <a:latin typeface="Anonymous Pro" panose="02060609030202000504"/>
              </a:rPr>
              <a:t>медицинских</a:t>
            </a:r>
            <a:r>
              <a:rPr lang="en-US" sz="1700" b="1" spc="204" dirty="0">
                <a:solidFill>
                  <a:srgbClr val="000000"/>
                </a:solidFill>
                <a:latin typeface="Anonymous Pro" panose="02060609030202000504"/>
              </a:rPr>
              <a:t> </a:t>
            </a:r>
            <a:r>
              <a:rPr lang="en-US" sz="1700" b="1" spc="204" dirty="0" err="1">
                <a:solidFill>
                  <a:srgbClr val="000000"/>
                </a:solidFill>
                <a:latin typeface="Anonymous Pro" panose="02060609030202000504"/>
              </a:rPr>
              <a:t>сестер</a:t>
            </a:r>
            <a:r>
              <a:rPr lang="en-US" sz="1700" b="1" spc="204" dirty="0">
                <a:solidFill>
                  <a:srgbClr val="000000"/>
                </a:solidFill>
                <a:latin typeface="Anonymous Pro" panose="02060609030202000504"/>
              </a:rPr>
              <a:t> </a:t>
            </a:r>
            <a:r>
              <a:rPr lang="en-US" sz="1700" b="1" spc="204" dirty="0" err="1" smtClean="0">
                <a:solidFill>
                  <a:srgbClr val="000000"/>
                </a:solidFill>
                <a:latin typeface="Anonymous Pro" panose="02060609030202000504"/>
              </a:rPr>
              <a:t>России</a:t>
            </a:r>
            <a:endParaRPr lang="ru-RU" sz="1700" b="1" spc="204" dirty="0" smtClean="0">
              <a:solidFill>
                <a:srgbClr val="000000"/>
              </a:solidFill>
              <a:latin typeface="Anonymous Pro" panose="02060609030202000504"/>
            </a:endParaRPr>
          </a:p>
          <a:p>
            <a:pPr algn="ctr"/>
            <a:r>
              <a:rPr lang="ru-RU" sz="1400" spc="204" dirty="0" smtClean="0">
                <a:solidFill>
                  <a:srgbClr val="000000"/>
                </a:solidFill>
                <a:latin typeface="Anonymous Pro" panose="02060609030202000504"/>
              </a:rPr>
              <a:t>Опубликовано более 10 статей за период 2019 – 2021 гг. </a:t>
            </a:r>
            <a:endParaRPr lang="en-US" sz="1400" spc="204" dirty="0">
              <a:solidFill>
                <a:srgbClr val="000000"/>
              </a:solidFill>
              <a:latin typeface="Anonymous Pro" panose="02060609030202000504"/>
            </a:endParaRPr>
          </a:p>
        </p:txBody>
      </p:sp>
    </p:spTree>
    <p:extLst>
      <p:ext uri="{BB962C8B-B14F-4D97-AF65-F5344CB8AC3E}">
        <p14:creationId xmlns:p14="http://schemas.microsoft.com/office/powerpoint/2010/main" val="17794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4008" y="757067"/>
            <a:ext cx="2950631" cy="3899924"/>
            <a:chOff x="0" y="0"/>
            <a:chExt cx="10740315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186" r="67525"/>
            <a:stretch>
              <a:fillRect/>
            </a:stretch>
          </p:blipFill>
          <p:spPr>
            <a:xfrm>
              <a:off x="0" y="0"/>
              <a:ext cx="3537772" cy="905933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21897"/>
            <a:stretch>
              <a:fillRect/>
            </a:stretch>
          </p:blipFill>
          <p:spPr>
            <a:xfrm>
              <a:off x="3664772" y="0"/>
              <a:ext cx="7075543" cy="90593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44262" b="10261"/>
            <a:stretch>
              <a:fillRect/>
            </a:stretch>
          </p:blipFill>
          <p:spPr>
            <a:xfrm>
              <a:off x="0" y="9186333"/>
              <a:ext cx="10740315" cy="452966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8527621" y="-57150"/>
            <a:ext cx="4763" cy="5337756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AutoShape 7"/>
          <p:cNvSpPr/>
          <p:nvPr/>
        </p:nvSpPr>
        <p:spPr>
          <a:xfrm>
            <a:off x="1586418" y="437316"/>
            <a:ext cx="2586271" cy="4763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8" name="AutoShape 8"/>
          <p:cNvSpPr/>
          <p:nvPr/>
        </p:nvSpPr>
        <p:spPr>
          <a:xfrm>
            <a:off x="1586418" y="1274798"/>
            <a:ext cx="2586271" cy="4763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6358" y="437315"/>
            <a:ext cx="1276335" cy="127633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586418" y="585137"/>
            <a:ext cx="2586271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192">
                <a:solidFill>
                  <a:srgbClr val="000000"/>
                </a:solidFill>
                <a:latin typeface="Anonymous Pro" panose="02060609030202000504"/>
              </a:rPr>
              <a:t>Развитие потенцила медицинских сестер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7857" y="1966920"/>
            <a:ext cx="4130491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0" lvl="1" indent="-172720">
              <a:lnSpc>
                <a:spcPts val="2240"/>
              </a:lnSpc>
              <a:buFont typeface="Arial" panose="020B0604020202020204"/>
              <a:buChar char="•"/>
            </a:pP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Информационная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и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методическая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поддержка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медицинских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сестер</a:t>
            </a:r>
            <a:endParaRPr lang="en-US" sz="1600" spc="192" dirty="0">
              <a:solidFill>
                <a:srgbClr val="000000"/>
              </a:solidFill>
              <a:latin typeface="Clear Sans Regular" panose="020B0503030202020304"/>
            </a:endParaRPr>
          </a:p>
          <a:p>
            <a:pPr marL="345440" lvl="1" indent="-172720">
              <a:lnSpc>
                <a:spcPts val="2240"/>
              </a:lnSpc>
              <a:buFont typeface="Arial" panose="020B0604020202020204"/>
              <a:buChar char="•"/>
            </a:pP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Предоставление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скидок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на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образовательные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мероприятия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,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циклы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и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медицинскую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литературу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для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членов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РАМС</a:t>
            </a:r>
          </a:p>
          <a:p>
            <a:pPr marL="345440" lvl="1" indent="-172720">
              <a:lnSpc>
                <a:spcPts val="2240"/>
              </a:lnSpc>
              <a:buFont typeface="Arial" panose="020B0604020202020204"/>
              <a:buChar char="•"/>
            </a:pP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Поддержка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выпускников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медицинских</a:t>
            </a:r>
            <a:r>
              <a:rPr lang="en-US" sz="1600" spc="192" dirty="0">
                <a:solidFill>
                  <a:srgbClr val="000000"/>
                </a:solidFill>
                <a:latin typeface="Clear Sans Regular" panose="020B0503030202020304"/>
              </a:rPr>
              <a:t> </a:t>
            </a:r>
            <a:r>
              <a:rPr lang="en-US" sz="1600" spc="192" dirty="0" err="1">
                <a:solidFill>
                  <a:srgbClr val="000000"/>
                </a:solidFill>
                <a:latin typeface="Clear Sans Regular" panose="020B0503030202020304"/>
              </a:rPr>
              <a:t>колледжей</a:t>
            </a:r>
            <a:endParaRPr lang="en-US" sz="1600" spc="192" dirty="0">
              <a:solidFill>
                <a:srgbClr val="000000"/>
              </a:solidFill>
              <a:latin typeface="Clear Sans Regular" panose="020B0503030202020304"/>
            </a:endParaRPr>
          </a:p>
        </p:txBody>
      </p:sp>
    </p:spTree>
    <p:extLst>
      <p:ext uri="{BB962C8B-B14F-4D97-AF65-F5344CB8AC3E}">
        <p14:creationId xmlns:p14="http://schemas.microsoft.com/office/powerpoint/2010/main" val="18249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59832" y="1389306"/>
            <a:ext cx="4312089" cy="2922475"/>
            <a:chOff x="0" y="-161925"/>
            <a:chExt cx="7675364" cy="7793266"/>
          </a:xfrm>
        </p:grpSpPr>
        <p:sp>
          <p:nvSpPr>
            <p:cNvPr id="3" name="TextBox 3"/>
            <p:cNvSpPr txBox="1"/>
            <p:nvPr/>
          </p:nvSpPr>
          <p:spPr>
            <a:xfrm>
              <a:off x="0" y="-161925"/>
              <a:ext cx="7675364" cy="359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0"/>
                </a:lnSpc>
              </a:pPr>
              <a:r>
                <a:rPr lang="en-US" sz="3000" spc="210" dirty="0" smtClean="0">
                  <a:solidFill>
                    <a:srgbClr val="000000"/>
                  </a:solidFill>
                  <a:latin typeface="Evolventa Bold" panose="020B0702020202020204"/>
                </a:rPr>
                <a:t>СПАСИБО </a:t>
              </a:r>
            </a:p>
            <a:p>
              <a:pPr algn="ctr">
                <a:lnSpc>
                  <a:spcPts val="3450"/>
                </a:lnSpc>
              </a:pPr>
              <a:r>
                <a:rPr lang="en-US" sz="3000" spc="210" dirty="0" smtClean="0">
                  <a:solidFill>
                    <a:srgbClr val="000000"/>
                  </a:solidFill>
                  <a:latin typeface="Evolventa Bold" panose="020B0702020202020204"/>
                </a:rPr>
                <a:t>ЗА ВНИМАНИЕ</a:t>
              </a:r>
              <a:endParaRPr lang="en-US" sz="3000" spc="210" dirty="0">
                <a:solidFill>
                  <a:srgbClr val="000000"/>
                </a:solidFill>
                <a:latin typeface="Evolventa Bold" panose="020B0702020202020204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698640"/>
              <a:ext cx="7087871" cy="39327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20"/>
                </a:lnSpc>
              </a:pPr>
              <a:r>
                <a:rPr lang="en-US" sz="1600" spc="112" dirty="0" err="1">
                  <a:solidFill>
                    <a:srgbClr val="000000"/>
                  </a:solidFill>
                  <a:latin typeface="Roboto Condensed" panose="02000000000000000000"/>
                </a:rPr>
                <a:t>Перцева</a:t>
              </a:r>
              <a:r>
                <a:rPr lang="en-US" sz="1600" spc="112" dirty="0">
                  <a:solidFill>
                    <a:srgbClr val="000000"/>
                  </a:solidFill>
                  <a:latin typeface="Roboto Condensed" panose="02000000000000000000"/>
                </a:rPr>
                <a:t> </a:t>
              </a:r>
              <a:r>
                <a:rPr lang="en-US" sz="1600" spc="112" dirty="0" err="1">
                  <a:solidFill>
                    <a:srgbClr val="000000"/>
                  </a:solidFill>
                  <a:latin typeface="Roboto Condensed" panose="02000000000000000000"/>
                </a:rPr>
                <a:t>Светлана</a:t>
              </a:r>
              <a:r>
                <a:rPr lang="en-US" sz="1600" spc="112" dirty="0">
                  <a:solidFill>
                    <a:srgbClr val="000000"/>
                  </a:solidFill>
                  <a:latin typeface="Roboto Condensed" panose="02000000000000000000"/>
                </a:rPr>
                <a:t> </a:t>
              </a:r>
              <a:r>
                <a:rPr lang="en-US" sz="1600" spc="112" dirty="0" err="1" smtClean="0">
                  <a:solidFill>
                    <a:srgbClr val="000000"/>
                  </a:solidFill>
                  <a:latin typeface="Roboto Condensed" panose="02000000000000000000"/>
                </a:rPr>
                <a:t>Николаевна</a:t>
              </a:r>
              <a:r>
                <a:rPr lang="ru-RU" sz="1600" spc="112" dirty="0" smtClean="0">
                  <a:solidFill>
                    <a:srgbClr val="000000"/>
                  </a:solidFill>
                  <a:latin typeface="Roboto Condensed" panose="02000000000000000000"/>
                </a:rPr>
                <a:t>, руководитель специализированной секции РАМС</a:t>
              </a:r>
            </a:p>
            <a:p>
              <a:pPr algn="ctr">
                <a:lnSpc>
                  <a:spcPts val="2320"/>
                </a:lnSpc>
              </a:pPr>
              <a:r>
                <a:rPr lang="ru-RU" sz="1600" spc="112" dirty="0" smtClean="0">
                  <a:solidFill>
                    <a:srgbClr val="000000"/>
                  </a:solidFill>
                  <a:latin typeface="Roboto Condensed" panose="02000000000000000000"/>
                </a:rPr>
                <a:t> «Сестринское дело в офтальмологии»</a:t>
              </a:r>
              <a:endParaRPr lang="en-US" sz="1600" spc="112" dirty="0">
                <a:solidFill>
                  <a:srgbClr val="000000"/>
                </a:solidFill>
                <a:latin typeface="Roboto Condensed" panose="02000000000000000000"/>
              </a:endParaRPr>
            </a:p>
            <a:p>
              <a:pPr algn="ctr">
                <a:lnSpc>
                  <a:spcPts val="2320"/>
                </a:lnSpc>
              </a:pPr>
              <a:r>
                <a:rPr lang="en-US" sz="1600" spc="112" dirty="0">
                  <a:solidFill>
                    <a:srgbClr val="000000"/>
                  </a:solidFill>
                  <a:latin typeface="Roboto Condensed" panose="02000000000000000000"/>
                </a:rPr>
                <a:t>stmilano@yandex.ru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43000"/>
            <a:ext cx="3657501" cy="36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Шаблон РАМС презентация</Template>
  <TotalTime>23</TotalTime>
  <Words>226</Words>
  <Application>Microsoft Office PowerPoint</Application>
  <PresentationFormat>Экран (16:9)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Специальное оформление</vt:lpstr>
      <vt:lpstr>1_Специальное оформление</vt:lpstr>
      <vt:lpstr>«Сестринское дело  в офтальмологии»</vt:lpstr>
      <vt:lpstr>Презентация PowerPoint</vt:lpstr>
      <vt:lpstr>Презентация PowerPoint</vt:lpstr>
      <vt:lpstr>Презентация PowerPoint</vt:lpstr>
      <vt:lpstr>Научные мероприятия 2021 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«Сестринское дело  в офтальмологии»</dc:title>
  <dc:creator>Светлана Перцева</dc:creator>
  <cp:lastModifiedBy>Natasha</cp:lastModifiedBy>
  <cp:revision>4</cp:revision>
  <dcterms:created xsi:type="dcterms:W3CDTF">2021-12-14T20:02:45Z</dcterms:created>
  <dcterms:modified xsi:type="dcterms:W3CDTF">2021-12-21T07:24:38Z</dcterms:modified>
</cp:coreProperties>
</file>